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handoutMasterIdLst>
    <p:handoutMasterId r:id="rId32"/>
  </p:handoutMasterIdLst>
  <p:sldIdLst>
    <p:sldId id="256" r:id="rId5"/>
    <p:sldId id="257" r:id="rId6"/>
    <p:sldId id="273" r:id="rId7"/>
    <p:sldId id="278" r:id="rId8"/>
    <p:sldId id="310" r:id="rId9"/>
    <p:sldId id="276" r:id="rId10"/>
    <p:sldId id="277" r:id="rId11"/>
    <p:sldId id="311" r:id="rId12"/>
    <p:sldId id="313" r:id="rId13"/>
    <p:sldId id="312" r:id="rId14"/>
    <p:sldId id="306" r:id="rId15"/>
    <p:sldId id="314" r:id="rId16"/>
    <p:sldId id="315" r:id="rId17"/>
    <p:sldId id="316" r:id="rId18"/>
    <p:sldId id="307" r:id="rId19"/>
    <p:sldId id="308" r:id="rId20"/>
    <p:sldId id="301" r:id="rId21"/>
    <p:sldId id="299" r:id="rId22"/>
    <p:sldId id="281" r:id="rId23"/>
    <p:sldId id="298" r:id="rId24"/>
    <p:sldId id="300" r:id="rId25"/>
    <p:sldId id="303" r:id="rId26"/>
    <p:sldId id="305" r:id="rId27"/>
    <p:sldId id="309" r:id="rId28"/>
    <p:sldId id="304" r:id="rId29"/>
    <p:sldId id="302" r:id="rId30"/>
  </p:sldIdLst>
  <p:sldSz cx="12192000" cy="6858000"/>
  <p:notesSz cx="9296400" cy="7010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6" autoAdjust="0"/>
    <p:restoredTop sz="80627" autoAdjust="0"/>
  </p:normalViewPr>
  <p:slideViewPr>
    <p:cSldViewPr snapToGrid="0">
      <p:cViewPr varScale="1">
        <p:scale>
          <a:sx n="49" d="100"/>
          <a:sy n="49" d="100"/>
        </p:scale>
        <p:origin x="513"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77F1AE76-6E03-498E-8E5C-EF18D7918E12}" type="datetimeFigureOut">
              <a:rPr lang="en-US" smtClean="0"/>
              <a:t>10/16/2019</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E105426A-F38C-4F14-9440-1802FB01D469}" type="slidenum">
              <a:rPr lang="en-US" smtClean="0"/>
              <a:t>‹#›</a:t>
            </a:fld>
            <a:endParaRPr lang="en-US"/>
          </a:p>
        </p:txBody>
      </p:sp>
    </p:spTree>
    <p:extLst>
      <p:ext uri="{BB962C8B-B14F-4D97-AF65-F5344CB8AC3E}">
        <p14:creationId xmlns:p14="http://schemas.microsoft.com/office/powerpoint/2010/main" val="717631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44008470-726B-4920-9275-A07A1CC96B4C}" type="datetimeFigureOut">
              <a:rPr lang="en-US" smtClean="0"/>
              <a:t>10/16/2019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18F480A-ACFB-48CC-BDC0-969CB8D4685C}" type="slidenum">
              <a:rPr lang="en-US" smtClean="0"/>
              <a:t>‹#›</a:t>
            </a:fld>
            <a:endParaRPr lang="en-US"/>
          </a:p>
        </p:txBody>
      </p:sp>
    </p:spTree>
    <p:extLst>
      <p:ext uri="{BB962C8B-B14F-4D97-AF65-F5344CB8AC3E}">
        <p14:creationId xmlns:p14="http://schemas.microsoft.com/office/powerpoint/2010/main" val="121549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Employee Onboarding: The First Step to Develop and Retain the Best People</a:t>
            </a:r>
            <a:r>
              <a:rPr lang="en-US" dirty="0" smtClean="0"/>
              <a:t/>
            </a:r>
            <a:br>
              <a:rPr lang="en-US" dirty="0" smtClean="0"/>
            </a:br>
            <a:r>
              <a:rPr lang="en-US" sz="1200" b="0" i="1" u="none" strike="noStrike" kern="1200" dirty="0" smtClean="0">
                <a:solidFill>
                  <a:schemeClr val="tx1"/>
                </a:solidFill>
                <a:effectLst/>
                <a:latin typeface="+mn-lt"/>
                <a:ea typeface="+mn-ea"/>
                <a:cs typeface="+mn-cs"/>
              </a:rPr>
              <a:t>Dr. Rich Stup, Cornell University</a:t>
            </a:r>
            <a:r>
              <a:rPr lang="en-US" dirty="0" smtClean="0"/>
              <a:t/>
            </a:r>
            <a:br>
              <a:rPr lang="en-US" dirty="0" smtClean="0"/>
            </a:br>
            <a:r>
              <a:rPr lang="en-US" sz="1200" b="0" i="0" u="none" strike="noStrike" kern="1200" dirty="0" smtClean="0">
                <a:solidFill>
                  <a:schemeClr val="tx1"/>
                </a:solidFill>
                <a:effectLst/>
                <a:latin typeface="+mn-lt"/>
                <a:ea typeface="+mn-ea"/>
                <a:cs typeface="+mn-cs"/>
              </a:rPr>
              <a:t>Tuesday, January 22              10:15 - 11:00 a.m. and 11:10 a.m. - 11:55 a.m.</a:t>
            </a:r>
            <a:r>
              <a:rPr lang="en-US" dirty="0" smtClean="0"/>
              <a:t/>
            </a:r>
            <a:br>
              <a:rPr lang="en-US" dirty="0" smtClean="0"/>
            </a:br>
            <a:r>
              <a:rPr lang="en-US" sz="1200" b="0" i="0" u="none" strike="noStrike" kern="1200" dirty="0" smtClean="0">
                <a:solidFill>
                  <a:schemeClr val="tx1"/>
                </a:solidFill>
                <a:effectLst/>
                <a:latin typeface="+mn-lt"/>
                <a:ea typeface="+mn-ea"/>
                <a:cs typeface="+mn-cs"/>
              </a:rPr>
              <a:t>Safe, Productive, and Confident… from Day One.  Onboarding is the dairy’s chance to make a strong and lasting impression that will shape an employee’s career with the farm. An effective onboarding program establishes the dairy as a professional employer worthy of retaining quality employees for the long term. It sets a positive safety culture, clears the employment law hurdles, and sets the employee onto the fast track toward high productivity. Learn about templates and resources that your farm can adopt to quickly implement an effective onboarding program</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a:t>
            </a:fld>
            <a:endParaRPr lang="en-US"/>
          </a:p>
        </p:txBody>
      </p:sp>
    </p:spTree>
    <p:extLst>
      <p:ext uri="{BB962C8B-B14F-4D97-AF65-F5344CB8AC3E}">
        <p14:creationId xmlns:p14="http://schemas.microsoft.com/office/powerpoint/2010/main" val="9949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Mexico and Central</a:t>
            </a:r>
            <a:r>
              <a:rPr lang="en-US" baseline="0" dirty="0" smtClean="0"/>
              <a:t> America are traditional NY sources for H-2A. Jamaica is also a significant source, especially for tree fruit growers. There are many H-2A workers who return year after year, I learned of one many who returned this year for his 40</a:t>
            </a:r>
            <a:r>
              <a:rPr lang="en-US" baseline="30000" dirty="0" smtClean="0"/>
              <a:t>th</a:t>
            </a:r>
            <a:r>
              <a:rPr lang="en-US" baseline="0" dirty="0" smtClean="0"/>
              <a:t> season. </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17</a:t>
            </a:fld>
            <a:endParaRPr lang="en-US"/>
          </a:p>
        </p:txBody>
      </p:sp>
    </p:spTree>
    <p:extLst>
      <p:ext uri="{BB962C8B-B14F-4D97-AF65-F5344CB8AC3E}">
        <p14:creationId xmlns:p14="http://schemas.microsoft.com/office/powerpoint/2010/main" val="186646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18</a:t>
            </a:fld>
            <a:endParaRPr lang="en-US"/>
          </a:p>
        </p:txBody>
      </p:sp>
    </p:spTree>
    <p:extLst>
      <p:ext uri="{BB962C8B-B14F-4D97-AF65-F5344CB8AC3E}">
        <p14:creationId xmlns:p14="http://schemas.microsoft.com/office/powerpoint/2010/main" val="214945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a:t>
            </a:r>
            <a:r>
              <a:rPr lang="en-US" baseline="0" dirty="0" smtClean="0"/>
              <a:t> fruit orchards are built with a trellis. The purpose is to increase density and production per acre but also to reduce labor needs. Platforms move between the trellises making the work easier. It also makes it easier to prune the trees and it is anticipating robotic harvester. Robots can “see” the apples on the trellis, much harder on a natural growing tree.</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20</a:t>
            </a:fld>
            <a:endParaRPr lang="en-US"/>
          </a:p>
        </p:txBody>
      </p:sp>
    </p:spTree>
    <p:extLst>
      <p:ext uri="{BB962C8B-B14F-4D97-AF65-F5344CB8AC3E}">
        <p14:creationId xmlns:p14="http://schemas.microsoft.com/office/powerpoint/2010/main" val="282901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commercial operating apple harvesting in New Zealand.</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21</a:t>
            </a:fld>
            <a:endParaRPr lang="en-US"/>
          </a:p>
        </p:txBody>
      </p:sp>
    </p:spTree>
    <p:extLst>
      <p:ext uri="{BB962C8B-B14F-4D97-AF65-F5344CB8AC3E}">
        <p14:creationId xmlns:p14="http://schemas.microsoft.com/office/powerpoint/2010/main" val="191355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right: a robot pruning</a:t>
            </a:r>
            <a:r>
              <a:rPr lang="en-US" baseline="0" dirty="0" smtClean="0"/>
              <a:t> suckers from trees fully automatically. Below that is another orchard robot. </a:t>
            </a:r>
          </a:p>
          <a:p>
            <a:r>
              <a:rPr lang="en-US" baseline="0" dirty="0" smtClean="0"/>
              <a:t>Center is a solar-powered vegetable crop </a:t>
            </a:r>
            <a:r>
              <a:rPr lang="en-US" baseline="0" dirty="0" err="1" smtClean="0"/>
              <a:t>weeder</a:t>
            </a:r>
            <a:r>
              <a:rPr lang="en-US" baseline="0" dirty="0" smtClean="0"/>
              <a:t>.</a:t>
            </a:r>
          </a:p>
          <a:p>
            <a:r>
              <a:rPr lang="en-US" baseline="0" dirty="0" smtClean="0"/>
              <a:t>Automation is also coming at larger scales. The combine has an operator but the grain cart is pulled by a fully automated tractor, no driver.</a:t>
            </a:r>
          </a:p>
          <a:p>
            <a:r>
              <a:rPr lang="en-US" baseline="0" dirty="0" smtClean="0"/>
              <a:t>A tractor mounted lettuce </a:t>
            </a:r>
            <a:r>
              <a:rPr lang="en-US" baseline="0" dirty="0" err="1" smtClean="0"/>
              <a:t>weeder</a:t>
            </a:r>
            <a:r>
              <a:rPr lang="en-US" baseline="0" dirty="0" smtClean="0"/>
              <a:t> operating in California, with some of the people it may displace.</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22</a:t>
            </a:fld>
            <a:endParaRPr lang="en-US"/>
          </a:p>
        </p:txBody>
      </p:sp>
    </p:spTree>
    <p:extLst>
      <p:ext uri="{BB962C8B-B14F-4D97-AF65-F5344CB8AC3E}">
        <p14:creationId xmlns:p14="http://schemas.microsoft.com/office/powerpoint/2010/main" val="326571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typical robotic milking</a:t>
            </a:r>
            <a:r>
              <a:rPr lang="en-US" baseline="0" dirty="0" smtClean="0"/>
              <a:t> facility, the robot is in the small shed in the background. The actual milking robot.</a:t>
            </a:r>
          </a:p>
          <a:p>
            <a:r>
              <a:rPr lang="en-US" baseline="0" dirty="0" smtClean="0"/>
              <a:t>A feed mixing robot in “the kitchen.”</a:t>
            </a:r>
          </a:p>
          <a:p>
            <a:r>
              <a:rPr lang="en-US" baseline="0" dirty="0" smtClean="0"/>
              <a:t>A robot that automatically mixes formula and feeds calves.</a:t>
            </a:r>
          </a:p>
          <a:p>
            <a:r>
              <a:rPr lang="en-US" baseline="0" dirty="0" smtClean="0"/>
              <a:t>A fully automated, high-speed milking carousel for large-scale automation.</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23</a:t>
            </a:fld>
            <a:endParaRPr lang="en-US"/>
          </a:p>
        </p:txBody>
      </p:sp>
    </p:spTree>
    <p:extLst>
      <p:ext uri="{BB962C8B-B14F-4D97-AF65-F5344CB8AC3E}">
        <p14:creationId xmlns:p14="http://schemas.microsoft.com/office/powerpoint/2010/main" val="9524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26</a:t>
            </a:fld>
            <a:endParaRPr lang="en-US"/>
          </a:p>
        </p:txBody>
      </p:sp>
    </p:spTree>
    <p:extLst>
      <p:ext uri="{BB962C8B-B14F-4D97-AF65-F5344CB8AC3E}">
        <p14:creationId xmlns:p14="http://schemas.microsoft.com/office/powerpoint/2010/main" val="557372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3</a:t>
            </a:fld>
            <a:endParaRPr lang="en-US"/>
          </a:p>
        </p:txBody>
      </p:sp>
    </p:spTree>
    <p:extLst>
      <p:ext uri="{BB962C8B-B14F-4D97-AF65-F5344CB8AC3E}">
        <p14:creationId xmlns:p14="http://schemas.microsoft.com/office/powerpoint/2010/main" val="392264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4</a:t>
            </a:fld>
            <a:endParaRPr lang="en-US"/>
          </a:p>
        </p:txBody>
      </p:sp>
    </p:spTree>
    <p:extLst>
      <p:ext uri="{BB962C8B-B14F-4D97-AF65-F5344CB8AC3E}">
        <p14:creationId xmlns:p14="http://schemas.microsoft.com/office/powerpoint/2010/main" val="164189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7534800" cy="2787684"/>
          </a:xfrm>
          <a:prstGeom prst="rect">
            <a:avLst/>
          </a:prstGeom>
        </p:spPr>
        <p:txBody>
          <a:bodyPr>
            <a:normAutofit fontScale="92500" lnSpcReduction="20000"/>
          </a:bodyPr>
          <a:lstStyle/>
          <a:p>
            <a:pPr fontAlgn="base"/>
            <a:r>
              <a:rPr lang="en-US" sz="1000" dirty="0">
                <a:solidFill>
                  <a:srgbClr val="000000">
                    <a:alpha val="100000"/>
                  </a:srgbClr>
                </a:solidFill>
                <a:latin typeface="Calibri"/>
              </a:rPr>
              <a:t>Source: 
World Bank
Release: 
World Development Indicators
Units: 
Births per Woman, Not Seasonally Adjusted
Frequency: 
          Annual
Total fertility rate represents the number of children that would be born to a woman if she were to live to the end of her childbearing years and bear children in accordance with current age-specific fertility </a:t>
            </a:r>
            <a:r>
              <a:rPr lang="en-US" sz="1000" dirty="0" err="1">
                <a:solidFill>
                  <a:srgbClr val="000000">
                    <a:alpha val="100000"/>
                  </a:srgbClr>
                </a:solidFill>
                <a:latin typeface="Calibri"/>
              </a:rPr>
              <a:t>rates.World</a:t>
            </a:r>
            <a:r>
              <a:rPr lang="en-US" sz="1000" dirty="0">
                <a:solidFill>
                  <a:srgbClr val="000000">
                    <a:alpha val="100000"/>
                  </a:srgbClr>
                </a:solidFill>
                <a:latin typeface="Calibri"/>
              </a:rPr>
              <a:t> Bank Source: (1) United Nations Population Division. World Population Prospects, (2) United Nations Statistical Division. Population and Vital Statistics Report (various years), (3) Census reports and other statistical publications from national statistical offices, (4) </a:t>
            </a:r>
            <a:r>
              <a:rPr lang="en-US" sz="1000" dirty="0" err="1">
                <a:solidFill>
                  <a:srgbClr val="000000">
                    <a:alpha val="100000"/>
                  </a:srgbClr>
                </a:solidFill>
                <a:latin typeface="Calibri"/>
              </a:rPr>
              <a:t>Eurostat</a:t>
            </a:r>
            <a:r>
              <a:rPr lang="en-US" sz="1000" dirty="0">
                <a:solidFill>
                  <a:srgbClr val="000000">
                    <a:alpha val="100000"/>
                  </a:srgbClr>
                </a:solidFill>
                <a:latin typeface="Calibri"/>
              </a:rPr>
              <a:t>: Demographic Statistics, (5) Secretariat of the Pacific Community: Statistics and Demography Program, and (6) U.S. Census Bureau: International </a:t>
            </a:r>
            <a:r>
              <a:rPr lang="en-US" sz="1000" dirty="0" err="1">
                <a:solidFill>
                  <a:srgbClr val="000000">
                    <a:alpha val="100000"/>
                  </a:srgbClr>
                </a:solidFill>
                <a:latin typeface="Calibri"/>
              </a:rPr>
              <a:t>DatabaseSource</a:t>
            </a:r>
            <a:r>
              <a:rPr lang="en-US" sz="1000" dirty="0">
                <a:solidFill>
                  <a:srgbClr val="000000">
                    <a:alpha val="100000"/>
                  </a:srgbClr>
                </a:solidFill>
                <a:latin typeface="Calibri"/>
              </a:rPr>
              <a:t> Indicator: SP.DYN.TFRT.IN
World Bank, 
      Fertility Rate, Total for Mexico [SPDYNTFRTINMEX], 
      retrieved from FRED, 
      Federal Reserve Bank of St. Louis; 
      https://fred.stlouisfed.org/series/SPDYNTFRTINMEX, 
      July 10, 2017.
</a:t>
            </a:r>
          </a:p>
        </p:txBody>
      </p:sp>
    </p:spTree>
    <p:extLst>
      <p:ext uri="{BB962C8B-B14F-4D97-AF65-F5344CB8AC3E}">
        <p14:creationId xmlns:p14="http://schemas.microsoft.com/office/powerpoint/2010/main" val="40349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snapshot</a:t>
            </a:r>
            <a:r>
              <a:rPr lang="en-US" baseline="0" dirty="0" smtClean="0"/>
              <a:t> of the age structure of the population in 5 years-of-age increments.</a:t>
            </a:r>
          </a:p>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7</a:t>
            </a:fld>
            <a:endParaRPr lang="en-US"/>
          </a:p>
        </p:txBody>
      </p:sp>
    </p:spTree>
    <p:extLst>
      <p:ext uri="{BB962C8B-B14F-4D97-AF65-F5344CB8AC3E}">
        <p14:creationId xmlns:p14="http://schemas.microsoft.com/office/powerpoint/2010/main" val="275287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10</a:t>
            </a:fld>
            <a:endParaRPr lang="en-US"/>
          </a:p>
        </p:txBody>
      </p:sp>
    </p:spTree>
    <p:extLst>
      <p:ext uri="{BB962C8B-B14F-4D97-AF65-F5344CB8AC3E}">
        <p14:creationId xmlns:p14="http://schemas.microsoft.com/office/powerpoint/2010/main" val="375940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gross domestic product per capita</a:t>
            </a:r>
            <a:r>
              <a:rPr lang="en-US" baseline="0" dirty="0" smtClean="0"/>
              <a:t> or per person in the country in today’s dollars. Economic development is definitely occurring in Mexico and more jobs are available there due to this activity.</a:t>
            </a:r>
          </a:p>
          <a:p>
            <a:r>
              <a:rPr lang="en-US" baseline="0" dirty="0" smtClean="0"/>
              <a:t>NAFTA started in January 1994</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11</a:t>
            </a:fld>
            <a:endParaRPr lang="en-US"/>
          </a:p>
        </p:txBody>
      </p:sp>
    </p:spTree>
    <p:extLst>
      <p:ext uri="{BB962C8B-B14F-4D97-AF65-F5344CB8AC3E}">
        <p14:creationId xmlns:p14="http://schemas.microsoft.com/office/powerpoint/2010/main" val="74993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York Growers increasingly depend on the Temporary Agricultural</a:t>
            </a:r>
            <a:r>
              <a:rPr lang="en-US" baseline="0" dirty="0" smtClean="0"/>
              <a:t> Worker Program, H-2A. </a:t>
            </a:r>
          </a:p>
          <a:p>
            <a:r>
              <a:rPr lang="en-US" baseline="0" dirty="0" smtClean="0"/>
              <a:t>Traditional sources of migrant labor within the country have dwindled. Growers find the program expensive and difficult but this is offset by its reliability. It’s about risk management.</a:t>
            </a:r>
          </a:p>
          <a:p>
            <a:r>
              <a:rPr lang="en-US" baseline="0" dirty="0" smtClean="0"/>
              <a:t>Overhead costs of the program tend to favor larger growers. </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15</a:t>
            </a:fld>
            <a:endParaRPr lang="en-US"/>
          </a:p>
        </p:txBody>
      </p:sp>
    </p:spTree>
    <p:extLst>
      <p:ext uri="{BB962C8B-B14F-4D97-AF65-F5344CB8AC3E}">
        <p14:creationId xmlns:p14="http://schemas.microsoft.com/office/powerpoint/2010/main" val="51027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numbers, positions certified are the overall number of jobs approved. Visas granted are people coming int</a:t>
            </a:r>
            <a:r>
              <a:rPr lang="en-US" baseline="0" dirty="0" smtClean="0"/>
              <a:t>o the country to fill those jobs. Some positions do go unfilled and some workers finish one job and take another one.</a:t>
            </a:r>
            <a:endParaRPr lang="en-US" dirty="0"/>
          </a:p>
        </p:txBody>
      </p:sp>
      <p:sp>
        <p:nvSpPr>
          <p:cNvPr id="4" name="Slide Number Placeholder 3"/>
          <p:cNvSpPr>
            <a:spLocks noGrp="1"/>
          </p:cNvSpPr>
          <p:nvPr>
            <p:ph type="sldNum" sz="quarter" idx="10"/>
          </p:nvPr>
        </p:nvSpPr>
        <p:spPr/>
        <p:txBody>
          <a:bodyPr/>
          <a:lstStyle/>
          <a:p>
            <a:fld id="{C18F480A-ACFB-48CC-BDC0-969CB8D4685C}" type="slidenum">
              <a:rPr lang="en-US" smtClean="0"/>
              <a:t>16</a:t>
            </a:fld>
            <a:endParaRPr lang="en-US"/>
          </a:p>
        </p:txBody>
      </p:sp>
    </p:spTree>
    <p:extLst>
      <p:ext uri="{BB962C8B-B14F-4D97-AF65-F5344CB8AC3E}">
        <p14:creationId xmlns:p14="http://schemas.microsoft.com/office/powerpoint/2010/main" val="331728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615" y="666281"/>
            <a:ext cx="9754499" cy="2843683"/>
          </a:xfrm>
        </p:spPr>
        <p:txBody>
          <a:bodyPr anchor="t" anchorCtr="0">
            <a:normAutofit/>
          </a:bodyPr>
          <a:lstStyle>
            <a:lvl1pPr algn="l">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641656" y="3883167"/>
            <a:ext cx="9143869" cy="1374636"/>
          </a:xfrm>
        </p:spPr>
        <p:txBody>
          <a:bodyPr>
            <a:normAutofit/>
          </a:bodyPr>
          <a:lstStyle>
            <a:lvl1pPr marL="0" indent="0" algn="l">
              <a:buNone/>
              <a:defRPr sz="2667" i="1"/>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3441F-1713-47E8-B83E-9B38835C4600}" type="slidenum">
              <a:rPr lang="en-US" smtClean="0"/>
              <a:t>‹#›</a:t>
            </a:fld>
            <a:endParaRPr lang="en-US"/>
          </a:p>
        </p:txBody>
      </p:sp>
      <p:pic>
        <p:nvPicPr>
          <p:cNvPr id="4" name="Picture 3"/>
          <p:cNvPicPr>
            <a:picLocks noChangeAspect="1"/>
          </p:cNvPicPr>
          <p:nvPr userDrawn="1"/>
        </p:nvPicPr>
        <p:blipFill>
          <a:blip r:embed="rId2"/>
          <a:stretch>
            <a:fillRect/>
          </a:stretch>
        </p:blipFill>
        <p:spPr>
          <a:xfrm>
            <a:off x="10379114" y="79556"/>
            <a:ext cx="1841152" cy="1688738"/>
          </a:xfrm>
          <a:prstGeom prst="rect">
            <a:avLst/>
          </a:prstGeom>
        </p:spPr>
      </p:pic>
    </p:spTree>
    <p:extLst>
      <p:ext uri="{BB962C8B-B14F-4D97-AF65-F5344CB8AC3E}">
        <p14:creationId xmlns:p14="http://schemas.microsoft.com/office/powerpoint/2010/main" val="416214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488406" y="-11140"/>
            <a:ext cx="6703593" cy="688028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
        <p:nvSpPr>
          <p:cNvPr id="8" name="Title 1"/>
          <p:cNvSpPr>
            <a:spLocks noGrp="1"/>
          </p:cNvSpPr>
          <p:nvPr>
            <p:ph type="title"/>
          </p:nvPr>
        </p:nvSpPr>
        <p:spPr>
          <a:xfrm>
            <a:off x="613074" y="457200"/>
            <a:ext cx="4583404" cy="1600200"/>
          </a:xfrm>
        </p:spPr>
        <p:txBody>
          <a:bodyPr anchor="t" anchorCtr="0">
            <a:normAutofit/>
          </a:bodyPr>
          <a:lstStyle>
            <a:lvl1pPr>
              <a:defRPr sz="3200"/>
            </a:lvl1pPr>
          </a:lstStyle>
          <a:p>
            <a:r>
              <a:rPr lang="en-US" smtClean="0"/>
              <a:t>Click to edit Master title style</a:t>
            </a:r>
            <a:endParaRPr lang="en-US" dirty="0"/>
          </a:p>
        </p:txBody>
      </p:sp>
      <p:sp>
        <p:nvSpPr>
          <p:cNvPr id="9"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cxnSp>
        <p:nvCxnSpPr>
          <p:cNvPr id="10" name="Straight Connector 9"/>
          <p:cNvCxnSpPr/>
          <p:nvPr/>
        </p:nvCxnSpPr>
        <p:spPr>
          <a:xfrm>
            <a:off x="302386" y="6104369"/>
            <a:ext cx="4894092" cy="0"/>
          </a:xfrm>
          <a:prstGeom prst="line">
            <a:avLst/>
          </a:prstGeom>
          <a:ln w="6350" cmpd="sng">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02386" y="6104369"/>
            <a:ext cx="4894092"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Horizontal Wordmark_color.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15" y="6165819"/>
            <a:ext cx="3623825" cy="640183"/>
          </a:xfrm>
          <a:prstGeom prst="rect">
            <a:avLst/>
          </a:prstGeom>
        </p:spPr>
      </p:pic>
    </p:spTree>
    <p:extLst>
      <p:ext uri="{BB962C8B-B14F-4D97-AF65-F5344CB8AC3E}">
        <p14:creationId xmlns:p14="http://schemas.microsoft.com/office/powerpoint/2010/main" val="297852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608" y="2581694"/>
            <a:ext cx="10942784" cy="1145169"/>
          </a:xfrm>
        </p:spPr>
        <p:txBody>
          <a:bodyPr/>
          <a:lstStyle>
            <a:lvl1pPr algn="ctr">
              <a:defRPr/>
            </a:lvl1pPr>
          </a:lstStyle>
          <a:p>
            <a:r>
              <a:rPr lang="en-US" dirty="0" smtClean="0"/>
              <a:t>Click to edit Section Header</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pic>
        <p:nvPicPr>
          <p:cNvPr id="6" name="Picture 5"/>
          <p:cNvPicPr>
            <a:picLocks noChangeAspect="1"/>
          </p:cNvPicPr>
          <p:nvPr userDrawn="1"/>
        </p:nvPicPr>
        <p:blipFill>
          <a:blip r:embed="rId2"/>
          <a:stretch>
            <a:fillRect/>
          </a:stretch>
        </p:blipFill>
        <p:spPr>
          <a:xfrm>
            <a:off x="10442749" y="48774"/>
            <a:ext cx="1841152" cy="1688738"/>
          </a:xfrm>
          <a:prstGeom prst="rect">
            <a:avLst/>
          </a:prstGeom>
        </p:spPr>
      </p:pic>
    </p:spTree>
    <p:extLst>
      <p:ext uri="{BB962C8B-B14F-4D97-AF65-F5344CB8AC3E}">
        <p14:creationId xmlns:p14="http://schemas.microsoft.com/office/powerpoint/2010/main" val="243180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0" name="Rectangle 9"/>
          <p:cNvSpPr/>
          <p:nvPr userDrawn="1"/>
        </p:nvSpPr>
        <p:spPr>
          <a:xfrm>
            <a:off x="0" y="1"/>
            <a:ext cx="12192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3"/>
          <p:cNvSpPr>
            <a:spLocks noGrp="1"/>
          </p:cNvSpPr>
          <p:nvPr>
            <p:ph type="title"/>
          </p:nvPr>
        </p:nvSpPr>
        <p:spPr>
          <a:xfrm>
            <a:off x="383866" y="615757"/>
            <a:ext cx="8739609" cy="603443"/>
          </a:xfrm>
        </p:spPr>
        <p:txBody>
          <a:bodyPr/>
          <a:lstStyle>
            <a:lvl1pPr algn="l">
              <a:defRPr/>
            </a:lvl1pPr>
          </a:lstStyle>
          <a:p>
            <a:r>
              <a:rPr lang="en-US" dirty="0" smtClean="0"/>
              <a:t>Click to edit Master title style</a:t>
            </a:r>
            <a:endParaRPr lang="en-US" dirty="0"/>
          </a:p>
        </p:txBody>
      </p:sp>
      <p:sp>
        <p:nvSpPr>
          <p:cNvPr id="2" name="TextBox 1"/>
          <p:cNvSpPr txBox="1"/>
          <p:nvPr userDrawn="1"/>
        </p:nvSpPr>
        <p:spPr>
          <a:xfrm>
            <a:off x="4826000" y="-69413"/>
            <a:ext cx="2540000" cy="318100"/>
          </a:xfrm>
          <a:prstGeom prst="rect">
            <a:avLst/>
          </a:prstGeom>
          <a:noFill/>
        </p:spPr>
        <p:txBody>
          <a:bodyPr wrap="square" rtlCol="0">
            <a:spAutoFit/>
          </a:bodyPr>
          <a:lstStyle/>
          <a:p>
            <a:pPr algn="ctr"/>
            <a:r>
              <a:rPr lang="en-US" sz="1467" smtClean="0">
                <a:solidFill>
                  <a:schemeClr val="bg1"/>
                </a:solidFill>
              </a:rPr>
              <a:t>Cornell University</a:t>
            </a:r>
            <a:endParaRPr lang="en-US" sz="1467">
              <a:solidFill>
                <a:schemeClr val="bg1"/>
              </a:solidFill>
            </a:endParaRPr>
          </a:p>
        </p:txBody>
      </p:sp>
    </p:spTree>
    <p:extLst>
      <p:ext uri="{BB962C8B-B14F-4D97-AF65-F5344CB8AC3E}">
        <p14:creationId xmlns:p14="http://schemas.microsoft.com/office/powerpoint/2010/main" val="16783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a:lvl1pPr>
          </a:lstStyle>
          <a:p>
            <a:r>
              <a:rPr lang="en-US" smtClean="0"/>
              <a:t>Click to edit Master title style</a:t>
            </a:r>
            <a:endParaRPr lang="en-US" dirty="0"/>
          </a:p>
        </p:txBody>
      </p:sp>
      <p:sp>
        <p:nvSpPr>
          <p:cNvPr id="3" name="Content Placeholder 2"/>
          <p:cNvSpPr>
            <a:spLocks noGrp="1"/>
          </p:cNvSpPr>
          <p:nvPr>
            <p:ph idx="1"/>
          </p:nvPr>
        </p:nvSpPr>
        <p:spPr>
          <a:xfrm>
            <a:off x="624608" y="1952357"/>
            <a:ext cx="10942784" cy="3653387"/>
          </a:xfrm>
        </p:spPr>
        <p:txBody>
          <a:bodyPr>
            <a:normAutofit/>
          </a:bodyPr>
          <a:lstStyle>
            <a:lvl1pPr>
              <a:defRPr sz="2667"/>
            </a:lvl1pPr>
            <a:lvl2pPr>
              <a:defRPr sz="2400"/>
            </a:lvl2pPr>
            <a:lvl3pPr>
              <a:defRPr sz="2133"/>
            </a:lvl3pPr>
            <a:lvl4pPr>
              <a:defRPr sz="1867"/>
            </a:lvl4pPr>
            <a:lvl5pPr>
              <a:defRPr sz="18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35291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624608" y="1948874"/>
            <a:ext cx="5360091" cy="3656871"/>
          </a:xfrm>
        </p:spPr>
        <p:txBody>
          <a:bodyPr>
            <a:normAutofit/>
          </a:bodyPr>
          <a:lstStyle>
            <a:lvl1pPr>
              <a:defRPr sz="2667"/>
            </a:lvl1pPr>
            <a:lvl2pPr>
              <a:defRPr sz="2400"/>
            </a:lvl2pPr>
            <a:lvl3pPr>
              <a:defRPr sz="2133"/>
            </a:lvl3pPr>
            <a:lvl4pPr>
              <a:defRPr sz="1867"/>
            </a:lvl4pPr>
            <a:lvl5pPr>
              <a:defRPr sz="18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3392" y="1948874"/>
            <a:ext cx="5334000" cy="3656871"/>
          </a:xfrm>
        </p:spPr>
        <p:txBody>
          <a:bodyPr>
            <a:normAutofit/>
          </a:bodyPr>
          <a:lstStyle>
            <a:lvl1pPr>
              <a:defRPr sz="2667"/>
            </a:lvl1pPr>
            <a:lvl2pPr>
              <a:defRPr sz="2400"/>
            </a:lvl2pPr>
            <a:lvl3pPr>
              <a:defRPr sz="2133"/>
            </a:lvl3pPr>
            <a:lvl4pPr>
              <a:defRPr sz="1867"/>
            </a:lvl4pPr>
            <a:lvl5pPr>
              <a:defRPr sz="18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52817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sp>
        <p:nvSpPr>
          <p:cNvPr id="8" name="Title 1"/>
          <p:cNvSpPr>
            <a:spLocks noGrp="1"/>
          </p:cNvSpPr>
          <p:nvPr>
            <p:ph type="title"/>
          </p:nvPr>
        </p:nvSpPr>
        <p:spPr>
          <a:xfrm>
            <a:off x="624608" y="676694"/>
            <a:ext cx="10942784" cy="1145169"/>
          </a:xfrm>
        </p:spPr>
        <p:txBody>
          <a:bodyPr anchor="t" anchorCtr="0">
            <a:normAutofit/>
          </a:bodyPr>
          <a:lstStyle>
            <a:lvl1pPr>
              <a:defRPr sz="4533" baseline="0"/>
            </a:lvl1pPr>
          </a:lstStyle>
          <a:p>
            <a:r>
              <a:rPr lang="en-US" smtClean="0"/>
              <a:t>Click to edit Master title style</a:t>
            </a:r>
            <a:endParaRPr lang="en-US" dirty="0"/>
          </a:p>
        </p:txBody>
      </p:sp>
      <p:sp>
        <p:nvSpPr>
          <p:cNvPr id="9" name="Content Placeholder 2"/>
          <p:cNvSpPr>
            <a:spLocks noGrp="1"/>
          </p:cNvSpPr>
          <p:nvPr>
            <p:ph sz="half" idx="1"/>
          </p:nvPr>
        </p:nvSpPr>
        <p:spPr>
          <a:xfrm>
            <a:off x="624609"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4335259" y="1948874"/>
            <a:ext cx="3532432" cy="3656871"/>
          </a:xfrm>
        </p:spPr>
        <p:txBody>
          <a:bodyPr>
            <a:normAutofit/>
          </a:bodyPr>
          <a:lstStyle>
            <a:lvl1pPr>
              <a:defRPr sz="2400"/>
            </a:lvl1pPr>
            <a:lvl2pPr>
              <a:defRPr sz="2133"/>
            </a:lvl2pPr>
            <a:lvl3pPr>
              <a:defRPr sz="1867"/>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sz="half" idx="12"/>
          </p:nvPr>
        </p:nvSpPr>
        <p:spPr>
          <a:xfrm>
            <a:off x="8031904"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810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3067" y="678820"/>
            <a:ext cx="10969043" cy="810205"/>
          </a:xfrm>
        </p:spPr>
        <p:txBody>
          <a:bodyPr anchor="t" anchorCtr="0">
            <a:normAutofit/>
          </a:bodyPr>
          <a:lstStyle>
            <a:lvl1pPr>
              <a:defRPr sz="4533"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13067" y="1681163"/>
            <a:ext cx="5331296"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613067" y="2638640"/>
            <a:ext cx="5331296" cy="2967103"/>
          </a:xfrm>
        </p:spPr>
        <p:txBody>
          <a:bodyPr>
            <a:normAutofit/>
          </a:bodyPr>
          <a:lstStyle>
            <a:lvl1pPr>
              <a:defRPr sz="2667"/>
            </a:lvl1pPr>
            <a:lvl2pPr>
              <a:defRPr sz="2400"/>
            </a:lvl2pPr>
            <a:lvl3pPr>
              <a:defRPr sz="2133"/>
            </a:lvl3pPr>
            <a:lvl4pPr>
              <a:defRPr sz="1867"/>
            </a:lvl4pPr>
            <a:lvl5pPr>
              <a:defRPr sz="18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24299" y="1681163"/>
            <a:ext cx="5358928"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6224299" y="2638640"/>
            <a:ext cx="5358928" cy="2967103"/>
          </a:xfrm>
        </p:spPr>
        <p:txBody>
          <a:bodyPr>
            <a:normAutofit/>
          </a:bodyPr>
          <a:lstStyle>
            <a:lvl1pPr>
              <a:defRPr sz="2667"/>
            </a:lvl1pPr>
            <a:lvl2pPr>
              <a:defRPr sz="2400"/>
            </a:lvl2pPr>
            <a:lvl3pPr>
              <a:defRPr sz="2133"/>
            </a:lvl3pPr>
            <a:lvl4pPr>
              <a:defRPr sz="1867"/>
            </a:lvl4pPr>
            <a:lvl5pPr>
              <a:defRPr sz="18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19017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05889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311926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No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36101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074" y="457200"/>
            <a:ext cx="4583404" cy="1600200"/>
          </a:xfrm>
        </p:spPr>
        <p:txBody>
          <a:bodyPr anchor="t" anchorCtr="0">
            <a:normAutofit/>
          </a:bodyPr>
          <a:lstStyle>
            <a:lvl1pPr>
              <a:defRPr sz="3733"/>
            </a:lvl1pPr>
          </a:lstStyle>
          <a:p>
            <a:r>
              <a:rPr lang="en-US" smtClean="0"/>
              <a:t>Click to edit Master title style</a:t>
            </a:r>
            <a:endParaRPr lang="en-US" dirty="0"/>
          </a:p>
        </p:txBody>
      </p:sp>
      <p:sp>
        <p:nvSpPr>
          <p:cNvPr id="3" name="Content Placeholder 2"/>
          <p:cNvSpPr>
            <a:spLocks noGrp="1"/>
          </p:cNvSpPr>
          <p:nvPr>
            <p:ph idx="1"/>
          </p:nvPr>
        </p:nvSpPr>
        <p:spPr>
          <a:xfrm>
            <a:off x="5488407" y="457201"/>
            <a:ext cx="6101475" cy="5403851"/>
          </a:xfrm>
        </p:spPr>
        <p:txBody>
          <a:bodyPr>
            <a:normAutofit/>
          </a:bodyPr>
          <a:lstStyle>
            <a:lvl1pPr>
              <a:defRPr sz="3200"/>
            </a:lvl1pPr>
            <a:lvl2pPr>
              <a:defRPr sz="2667"/>
            </a:lvl2pPr>
            <a:lvl3pPr>
              <a:defRPr sz="2400"/>
            </a:lvl3pPr>
            <a:lvl4pPr>
              <a:defRPr sz="2133"/>
            </a:lvl4pPr>
            <a:lvl5pPr>
              <a:defRPr sz="2133"/>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158671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608" y="676694"/>
            <a:ext cx="10942784" cy="1145169"/>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4608" y="2050893"/>
            <a:ext cx="10942784" cy="355002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02227" y="6259783"/>
            <a:ext cx="6148919"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endParaRPr lang="en-US"/>
          </a:p>
        </p:txBody>
      </p:sp>
      <p:sp>
        <p:nvSpPr>
          <p:cNvPr id="6" name="Slide Number Placeholder 5"/>
          <p:cNvSpPr>
            <a:spLocks noGrp="1"/>
          </p:cNvSpPr>
          <p:nvPr>
            <p:ph type="sldNum" sz="quarter" idx="4"/>
          </p:nvPr>
        </p:nvSpPr>
        <p:spPr>
          <a:xfrm>
            <a:off x="11451146" y="6259783"/>
            <a:ext cx="482021"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fld id="{5FA3441F-1713-47E8-B83E-9B38835C4600}" type="slidenum">
              <a:rPr lang="en-US" smtClean="0"/>
              <a:t>‹#›</a:t>
            </a:fld>
            <a:endParaRPr lang="en-US"/>
          </a:p>
        </p:txBody>
      </p:sp>
      <p:cxnSp>
        <p:nvCxnSpPr>
          <p:cNvPr id="8" name="Straight Connector 7"/>
          <p:cNvCxnSpPr/>
          <p:nvPr/>
        </p:nvCxnSpPr>
        <p:spPr>
          <a:xfrm>
            <a:off x="302386" y="6104369"/>
            <a:ext cx="11630783"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14" cstate="email">
            <a:alphaModFix amt="75000"/>
            <a:extLst>
              <a:ext uri="{28A0092B-C50C-407E-A947-70E740481C1C}">
                <a14:useLocalDpi xmlns:a14="http://schemas.microsoft.com/office/drawing/2010/main" val="0"/>
              </a:ext>
            </a:extLst>
          </a:blip>
          <a:stretch>
            <a:fillRect/>
          </a:stretch>
        </p:blipFill>
        <p:spPr>
          <a:xfrm>
            <a:off x="163589" y="6154679"/>
            <a:ext cx="3764577" cy="584563"/>
          </a:xfrm>
          <a:prstGeom prst="rect">
            <a:avLst/>
          </a:prstGeom>
          <a:noFill/>
        </p:spPr>
      </p:pic>
      <p:pic>
        <p:nvPicPr>
          <p:cNvPr id="4" name="Picture 3"/>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526455" y="6198197"/>
            <a:ext cx="3401712" cy="481302"/>
          </a:xfrm>
          <a:prstGeom prst="rect">
            <a:avLst/>
          </a:prstGeom>
        </p:spPr>
      </p:pic>
    </p:spTree>
    <p:extLst>
      <p:ext uri="{BB962C8B-B14F-4D97-AF65-F5344CB8AC3E}">
        <p14:creationId xmlns:p14="http://schemas.microsoft.com/office/powerpoint/2010/main" val="919759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4533" b="1" i="0" kern="1200" baseline="0">
          <a:solidFill>
            <a:schemeClr val="tx1">
              <a:lumMod val="85000"/>
              <a:lumOff val="15000"/>
            </a:schemeClr>
          </a:solidFill>
          <a:latin typeface="Work sans"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667" kern="1200" baseline="0">
          <a:solidFill>
            <a:schemeClr val="tx1">
              <a:lumMod val="85000"/>
              <a:lumOff val="15000"/>
            </a:schemeClr>
          </a:solidFill>
          <a:latin typeface="Lora"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400" kern="1200" baseline="0">
          <a:solidFill>
            <a:schemeClr val="tx1">
              <a:lumMod val="85000"/>
              <a:lumOff val="15000"/>
            </a:schemeClr>
          </a:solidFill>
          <a:latin typeface="Lora"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133" kern="1200" baseline="0">
          <a:solidFill>
            <a:schemeClr val="tx1">
              <a:lumMod val="85000"/>
              <a:lumOff val="15000"/>
            </a:schemeClr>
          </a:solidFill>
          <a:latin typeface="Lora"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1">
              <a:lumMod val="85000"/>
              <a:lumOff val="15000"/>
            </a:schemeClr>
          </a:solidFill>
          <a:latin typeface="Lora"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1">
              <a:lumMod val="85000"/>
              <a:lumOff val="15000"/>
            </a:schemeClr>
          </a:solidFill>
          <a:latin typeface="Lora"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tup@cornel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Bb72GuZw3Q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dfruit.com/robotic-picking-machines-first-apple-harvest-underwa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youtu.be/rVlhMGQgDkY" TargetMode="Externa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www.youtube.com/watch?v=ru0dMK9gxN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fred.stlouisfed.org/graph/?g=el8w"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cia.gov/library/publications/the-world-factbook/fields/2010.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615" y="698027"/>
            <a:ext cx="9754499" cy="2148997"/>
          </a:xfrm>
        </p:spPr>
        <p:txBody>
          <a:bodyPr>
            <a:normAutofit fontScale="90000"/>
          </a:bodyPr>
          <a:lstStyle/>
          <a:p>
            <a:r>
              <a:rPr lang="en-US" sz="5400" dirty="0"/>
              <a:t>Agricultural Workforce Outlook: How Demographics, Technology, and Markets are Transforming Farm Labor </a:t>
            </a:r>
            <a:r>
              <a:rPr lang="en-US" sz="5400" dirty="0" smtClean="0"/>
              <a:t/>
            </a:r>
            <a:br>
              <a:rPr lang="en-US" sz="5400" dirty="0" smtClean="0"/>
            </a:br>
            <a:endParaRPr lang="en-US" sz="3100" i="1" dirty="0"/>
          </a:p>
        </p:txBody>
      </p:sp>
      <p:sp>
        <p:nvSpPr>
          <p:cNvPr id="3" name="Subtitle 2"/>
          <p:cNvSpPr>
            <a:spLocks noGrp="1"/>
          </p:cNvSpPr>
          <p:nvPr>
            <p:ph type="subTitle" idx="1"/>
          </p:nvPr>
        </p:nvSpPr>
        <p:spPr>
          <a:xfrm>
            <a:off x="624615" y="3697912"/>
            <a:ext cx="9143869" cy="1689372"/>
          </a:xfrm>
        </p:spPr>
        <p:txBody>
          <a:bodyPr>
            <a:noAutofit/>
          </a:bodyPr>
          <a:lstStyle/>
          <a:p>
            <a:pPr>
              <a:lnSpc>
                <a:spcPct val="100000"/>
              </a:lnSpc>
              <a:spcBef>
                <a:spcPts val="0"/>
              </a:spcBef>
            </a:pPr>
            <a:r>
              <a:rPr lang="en-US" sz="2800" i="0" dirty="0" smtClean="0"/>
              <a:t>Richard Stup, Ph.D.</a:t>
            </a:r>
          </a:p>
          <a:p>
            <a:pPr>
              <a:lnSpc>
                <a:spcPct val="100000"/>
              </a:lnSpc>
              <a:spcBef>
                <a:spcPts val="0"/>
              </a:spcBef>
            </a:pPr>
            <a:r>
              <a:rPr lang="en-US" sz="2800" i="0" dirty="0" smtClean="0"/>
              <a:t>Agricultural Workforce Specialist</a:t>
            </a:r>
          </a:p>
          <a:p>
            <a:pPr>
              <a:lnSpc>
                <a:spcPct val="100000"/>
              </a:lnSpc>
              <a:spcBef>
                <a:spcPts val="0"/>
              </a:spcBef>
            </a:pPr>
            <a:r>
              <a:rPr lang="en-US" sz="2800" i="0" dirty="0" smtClean="0"/>
              <a:t>Cornell University</a:t>
            </a:r>
          </a:p>
          <a:p>
            <a:pPr>
              <a:lnSpc>
                <a:spcPct val="100000"/>
              </a:lnSpc>
              <a:spcBef>
                <a:spcPts val="0"/>
              </a:spcBef>
            </a:pPr>
            <a:r>
              <a:rPr lang="en-US" sz="2800" i="0" dirty="0" smtClean="0">
                <a:hlinkClick r:id="rId3"/>
              </a:rPr>
              <a:t>rstup@cornell.edu</a:t>
            </a:r>
            <a:endParaRPr lang="en-US" sz="2800" i="0" dirty="0" smtClean="0"/>
          </a:p>
          <a:p>
            <a:pPr>
              <a:lnSpc>
                <a:spcPct val="100000"/>
              </a:lnSpc>
              <a:spcBef>
                <a:spcPts val="0"/>
              </a:spcBef>
            </a:pPr>
            <a:r>
              <a:rPr lang="en-US" sz="2800" i="0" dirty="0" smtClean="0"/>
              <a:t>agworkforce.cals.cornell.edu</a:t>
            </a:r>
            <a:endParaRPr lang="en-US" sz="2800" dirty="0" smtClean="0"/>
          </a:p>
        </p:txBody>
      </p:sp>
    </p:spTree>
    <p:extLst>
      <p:ext uri="{BB962C8B-B14F-4D97-AF65-F5344CB8AC3E}">
        <p14:creationId xmlns:p14="http://schemas.microsoft.com/office/powerpoint/2010/main" val="434075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809625" y="0"/>
            <a:ext cx="10572750" cy="6829425"/>
          </a:xfrm>
          <a:prstGeom prst="rect">
            <a:avLst/>
          </a:prstGeom>
        </p:spPr>
      </p:pic>
    </p:spTree>
    <p:extLst>
      <p:ext uri="{BB962C8B-B14F-4D97-AF65-F5344CB8AC3E}">
        <p14:creationId xmlns:p14="http://schemas.microsoft.com/office/powerpoint/2010/main" val="1024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07" t="21884" r="281" b="14485"/>
          <a:stretch/>
        </p:blipFill>
        <p:spPr>
          <a:xfrm>
            <a:off x="204370" y="93628"/>
            <a:ext cx="11477090" cy="6680062"/>
          </a:xfrm>
          <a:prstGeom prst="rect">
            <a:avLst/>
          </a:prstGeom>
        </p:spPr>
      </p:pic>
      <p:sp>
        <p:nvSpPr>
          <p:cNvPr id="2" name="Title 1"/>
          <p:cNvSpPr>
            <a:spLocks noGrp="1"/>
          </p:cNvSpPr>
          <p:nvPr>
            <p:ph type="title"/>
          </p:nvPr>
        </p:nvSpPr>
        <p:spPr>
          <a:xfrm>
            <a:off x="1070378" y="448094"/>
            <a:ext cx="10942784" cy="1145169"/>
          </a:xfrm>
        </p:spPr>
        <p:txBody>
          <a:bodyPr>
            <a:normAutofit fontScale="90000"/>
          </a:bodyPr>
          <a:lstStyle/>
          <a:p>
            <a:r>
              <a:rPr lang="en-US" dirty="0" smtClean="0"/>
              <a:t>Mexico’s GDP in Current U.S. $</a:t>
            </a:r>
            <a:br>
              <a:rPr lang="en-US" dirty="0" smtClean="0"/>
            </a:br>
            <a:r>
              <a:rPr lang="en-US" dirty="0" smtClean="0"/>
              <a:t>1960-2017</a:t>
            </a:r>
            <a:br>
              <a:rPr lang="en-US" dirty="0" smtClean="0"/>
            </a:br>
            <a:r>
              <a:rPr lang="en-US" b="0" i="1" dirty="0" smtClean="0"/>
              <a:t>Source: World Bank</a:t>
            </a:r>
            <a:endParaRPr lang="en-US" b="0" i="1" dirty="0"/>
          </a:p>
        </p:txBody>
      </p:sp>
      <p:sp>
        <p:nvSpPr>
          <p:cNvPr id="4" name="TextBox 3"/>
          <p:cNvSpPr txBox="1"/>
          <p:nvPr/>
        </p:nvSpPr>
        <p:spPr>
          <a:xfrm>
            <a:off x="8481060" y="3943350"/>
            <a:ext cx="2651760" cy="1077218"/>
          </a:xfrm>
          <a:prstGeom prst="rect">
            <a:avLst/>
          </a:prstGeom>
          <a:noFill/>
        </p:spPr>
        <p:txBody>
          <a:bodyPr wrap="square" rtlCol="0">
            <a:spAutoFit/>
          </a:bodyPr>
          <a:lstStyle/>
          <a:p>
            <a:r>
              <a:rPr lang="en-US" sz="3200" dirty="0" smtClean="0">
                <a:solidFill>
                  <a:srgbClr val="00B050"/>
                </a:solidFill>
              </a:rPr>
              <a:t>NAFTA started in 1994</a:t>
            </a:r>
            <a:endParaRPr lang="en-US" sz="3200" dirty="0">
              <a:solidFill>
                <a:srgbClr val="00B050"/>
              </a:solidFill>
            </a:endParaRPr>
          </a:p>
        </p:txBody>
      </p:sp>
      <p:cxnSp>
        <p:nvCxnSpPr>
          <p:cNvPr id="6" name="Straight Arrow Connector 5"/>
          <p:cNvCxnSpPr/>
          <p:nvPr/>
        </p:nvCxnSpPr>
        <p:spPr>
          <a:xfrm flipH="1" flipV="1">
            <a:off x="7143750" y="3383280"/>
            <a:ext cx="1337310" cy="6858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318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27589" y="2329307"/>
            <a:ext cx="4545463" cy="3410012"/>
          </a:xfrm>
          <a:prstGeom prst="rect">
            <a:avLst/>
          </a:prstGeom>
        </p:spPr>
      </p:pic>
      <p:sp>
        <p:nvSpPr>
          <p:cNvPr id="2" name="Title 1"/>
          <p:cNvSpPr>
            <a:spLocks noGrp="1"/>
          </p:cNvSpPr>
          <p:nvPr>
            <p:ph type="title"/>
          </p:nvPr>
        </p:nvSpPr>
        <p:spPr/>
        <p:txBody>
          <a:bodyPr>
            <a:normAutofit fontScale="90000"/>
          </a:bodyPr>
          <a:lstStyle/>
          <a:p>
            <a:r>
              <a:rPr lang="en-US" baseline="0" dirty="0" smtClean="0"/>
              <a:t>H-2A The Temporary Agricultural </a:t>
            </a:r>
            <a:r>
              <a:rPr lang="en-US" baseline="0" dirty="0" err="1" smtClean="0"/>
              <a:t>Guestworker</a:t>
            </a:r>
            <a:r>
              <a:rPr lang="en-US" baseline="0" dirty="0" smtClean="0"/>
              <a:t> Program</a:t>
            </a:r>
            <a:endParaRPr lang="en-US" dirty="0"/>
          </a:p>
        </p:txBody>
      </p:sp>
      <p:sp>
        <p:nvSpPr>
          <p:cNvPr id="3" name="Content Placeholder 2"/>
          <p:cNvSpPr>
            <a:spLocks noGrp="1"/>
          </p:cNvSpPr>
          <p:nvPr>
            <p:ph idx="1"/>
          </p:nvPr>
        </p:nvSpPr>
        <p:spPr>
          <a:xfrm>
            <a:off x="498144" y="1903717"/>
            <a:ext cx="7683234" cy="4263617"/>
          </a:xfrm>
        </p:spPr>
        <p:txBody>
          <a:bodyPr/>
          <a:lstStyle/>
          <a:p>
            <a:r>
              <a:rPr lang="en-US" dirty="0" smtClean="0"/>
              <a:t>Must be an employer doing business in the U.S.</a:t>
            </a:r>
          </a:p>
          <a:p>
            <a:r>
              <a:rPr lang="en-US" dirty="0" smtClean="0"/>
              <a:t>The work must be agricultural in nature. </a:t>
            </a:r>
          </a:p>
          <a:p>
            <a:r>
              <a:rPr lang="en-US" dirty="0" smtClean="0"/>
              <a:t>Work must be full-time, at least 35 hours/week. </a:t>
            </a:r>
            <a:endParaRPr lang="en-US" dirty="0"/>
          </a:p>
          <a:p>
            <a:r>
              <a:rPr lang="en-US" dirty="0" smtClean="0"/>
              <a:t>The need for work must be temporary or seasonal. Normally 10 months or less.</a:t>
            </a:r>
          </a:p>
          <a:p>
            <a:r>
              <a:rPr lang="en-US" dirty="0" smtClean="0"/>
              <a:t>Growers, Farm Labor Contractors, and Agricultural Associations</a:t>
            </a:r>
            <a:endParaRPr lang="en-US" dirty="0"/>
          </a:p>
        </p:txBody>
      </p:sp>
    </p:spTree>
    <p:extLst>
      <p:ext uri="{BB962C8B-B14F-4D97-AF65-F5344CB8AC3E}">
        <p14:creationId xmlns:p14="http://schemas.microsoft.com/office/powerpoint/2010/main" val="294992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08" y="121753"/>
            <a:ext cx="11231061" cy="1206755"/>
          </a:xfrm>
        </p:spPr>
        <p:txBody>
          <a:bodyPr>
            <a:normAutofit fontScale="90000"/>
          </a:bodyPr>
          <a:lstStyle/>
          <a:p>
            <a:r>
              <a:rPr lang="en-US" dirty="0" smtClean="0"/>
              <a:t>High-Level Overview of the H-2A Process</a:t>
            </a:r>
            <a:endParaRPr lang="en-US" dirty="0"/>
          </a:p>
        </p:txBody>
      </p:sp>
      <p:sp>
        <p:nvSpPr>
          <p:cNvPr id="3" name="Content Placeholder 2"/>
          <p:cNvSpPr>
            <a:spLocks noGrp="1"/>
          </p:cNvSpPr>
          <p:nvPr>
            <p:ph idx="1"/>
          </p:nvPr>
        </p:nvSpPr>
        <p:spPr>
          <a:xfrm>
            <a:off x="624608" y="907915"/>
            <a:ext cx="10942784" cy="5246451"/>
          </a:xfrm>
        </p:spPr>
        <p:txBody>
          <a:bodyPr>
            <a:normAutofit fontScale="92500" lnSpcReduction="10000"/>
          </a:bodyPr>
          <a:lstStyle/>
          <a:p>
            <a:pPr marL="609585" indent="-609585">
              <a:buFont typeface="+mj-lt"/>
              <a:buAutoNum type="arabicPeriod"/>
            </a:pPr>
            <a:r>
              <a:rPr lang="en-US" dirty="0" smtClean="0"/>
              <a:t>File a job order with the NYS Department of Labor, 75-60 calendar days before workers are needed. </a:t>
            </a:r>
            <a:endParaRPr lang="en-US" dirty="0"/>
          </a:p>
          <a:p>
            <a:pPr marL="1219170" lvl="1" indent="-609585">
              <a:buFont typeface="+mj-lt"/>
              <a:buAutoNum type="alphaLcParenR"/>
            </a:pPr>
            <a:r>
              <a:rPr lang="en-US" dirty="0" smtClean="0"/>
              <a:t>Form 790 and the NYS attachment to Form 790.</a:t>
            </a:r>
          </a:p>
          <a:p>
            <a:pPr marL="1219170" lvl="1" indent="-609585">
              <a:buFont typeface="+mj-lt"/>
              <a:buAutoNum type="alphaLcParenR"/>
            </a:pPr>
            <a:r>
              <a:rPr lang="en-US" dirty="0" smtClean="0"/>
              <a:t>NYSDOL initiates search for local workers.</a:t>
            </a:r>
          </a:p>
          <a:p>
            <a:pPr marL="1219170" lvl="1" indent="-609585">
              <a:buFont typeface="+mj-lt"/>
              <a:buAutoNum type="alphaLcParenR"/>
            </a:pPr>
            <a:r>
              <a:rPr lang="en-US" dirty="0" smtClean="0"/>
              <a:t>Get housing inspected and approved.</a:t>
            </a:r>
          </a:p>
          <a:p>
            <a:pPr marL="609585" indent="-609585">
              <a:buFont typeface="+mj-lt"/>
              <a:buAutoNum type="arabicPeriod"/>
            </a:pPr>
            <a:r>
              <a:rPr lang="en-US" dirty="0" smtClean="0"/>
              <a:t>File an H-2A Application with the Chicago National Processing Center, Form 9142.</a:t>
            </a:r>
          </a:p>
          <a:p>
            <a:pPr marL="609585" indent="-609585">
              <a:buFont typeface="+mj-lt"/>
              <a:buAutoNum type="arabicPeriod"/>
            </a:pPr>
            <a:r>
              <a:rPr lang="en-US" dirty="0" smtClean="0"/>
              <a:t>Recruit for Local Workers. </a:t>
            </a:r>
          </a:p>
          <a:p>
            <a:pPr marL="1219170" lvl="1" indent="-609585">
              <a:buFont typeface="+mj-lt"/>
              <a:buAutoNum type="alphaLcParenR"/>
            </a:pPr>
            <a:r>
              <a:rPr lang="en-US" dirty="0" smtClean="0"/>
              <a:t>Advertising in print newspapers locally and in two other states</a:t>
            </a:r>
          </a:p>
          <a:p>
            <a:pPr marL="1219170" lvl="1" indent="-609585">
              <a:buFont typeface="+mj-lt"/>
              <a:buAutoNum type="alphaLcParenR"/>
            </a:pPr>
            <a:r>
              <a:rPr lang="en-US" dirty="0" smtClean="0"/>
              <a:t>Qualified local workers must be hired.</a:t>
            </a:r>
          </a:p>
          <a:p>
            <a:pPr marL="609585" indent="-609585">
              <a:buFont typeface="+mj-lt"/>
              <a:buAutoNum type="arabicPeriod"/>
            </a:pPr>
            <a:r>
              <a:rPr lang="en-US" dirty="0" smtClean="0"/>
              <a:t>Complete follow-ups and additional paperwork with USDOL</a:t>
            </a:r>
          </a:p>
          <a:p>
            <a:pPr marL="609585" indent="-609585">
              <a:buFont typeface="+mj-lt"/>
              <a:buAutoNum type="arabicPeriod"/>
            </a:pPr>
            <a:r>
              <a:rPr lang="en-US" dirty="0" smtClean="0"/>
              <a:t>Get certified 9142 from USDOL </a:t>
            </a:r>
          </a:p>
          <a:p>
            <a:pPr marL="609585" indent="-609585">
              <a:buFont typeface="+mj-lt"/>
              <a:buAutoNum type="arabicPeriod"/>
            </a:pPr>
            <a:r>
              <a:rPr lang="en-US" dirty="0" smtClean="0"/>
              <a:t>Apply to USCIS (I-129) for visas for your workers. </a:t>
            </a:r>
          </a:p>
          <a:p>
            <a:pPr marL="0" indent="0">
              <a:buNone/>
            </a:pPr>
            <a:endParaRPr lang="en-US" dirty="0" smtClean="0"/>
          </a:p>
        </p:txBody>
      </p:sp>
    </p:spTree>
    <p:extLst>
      <p:ext uri="{BB962C8B-B14F-4D97-AF65-F5344CB8AC3E}">
        <p14:creationId xmlns:p14="http://schemas.microsoft.com/office/powerpoint/2010/main" val="3707414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H-2A Process Flowchart</a:t>
            </a:r>
            <a:endParaRPr lang="en-US" dirty="0"/>
          </a:p>
        </p:txBody>
      </p:sp>
      <p:pic>
        <p:nvPicPr>
          <p:cNvPr id="5" name="Picture 4"/>
          <p:cNvPicPr>
            <a:picLocks noChangeAspect="1"/>
          </p:cNvPicPr>
          <p:nvPr/>
        </p:nvPicPr>
        <p:blipFill>
          <a:blip r:embed="rId2"/>
          <a:stretch>
            <a:fillRect/>
          </a:stretch>
        </p:blipFill>
        <p:spPr>
          <a:xfrm>
            <a:off x="269065" y="1"/>
            <a:ext cx="11056883" cy="6769337"/>
          </a:xfrm>
          <a:prstGeom prst="rect">
            <a:avLst/>
          </a:prstGeom>
        </p:spPr>
      </p:pic>
    </p:spTree>
    <p:extLst>
      <p:ext uri="{BB962C8B-B14F-4D97-AF65-F5344CB8AC3E}">
        <p14:creationId xmlns:p14="http://schemas.microsoft.com/office/powerpoint/2010/main" val="1543848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4" y="281778"/>
            <a:ext cx="2423392" cy="4622893"/>
          </a:xfrm>
        </p:spPr>
        <p:txBody>
          <a:bodyPr/>
          <a:lstStyle/>
          <a:p>
            <a:r>
              <a:rPr lang="en-US" dirty="0"/>
              <a:t>New York</a:t>
            </a:r>
            <a:br>
              <a:rPr lang="en-US" dirty="0"/>
            </a:br>
            <a:r>
              <a:rPr lang="en-US" dirty="0" smtClean="0"/>
              <a:t>H-2A Growth</a:t>
            </a:r>
            <a:endParaRPr lang="en-US" dirty="0"/>
          </a:p>
        </p:txBody>
      </p:sp>
      <p:pic>
        <p:nvPicPr>
          <p:cNvPr id="3" name="Picture 2"/>
          <p:cNvPicPr>
            <a:picLocks noChangeAspect="1"/>
          </p:cNvPicPr>
          <p:nvPr/>
        </p:nvPicPr>
        <p:blipFill>
          <a:blip r:embed="rId3"/>
          <a:stretch>
            <a:fillRect/>
          </a:stretch>
        </p:blipFill>
        <p:spPr>
          <a:xfrm>
            <a:off x="2536722" y="173623"/>
            <a:ext cx="9507794" cy="5875959"/>
          </a:xfrm>
          <a:prstGeom prst="rect">
            <a:avLst/>
          </a:prstGeom>
        </p:spPr>
      </p:pic>
    </p:spTree>
    <p:extLst>
      <p:ext uri="{BB962C8B-B14F-4D97-AF65-F5344CB8AC3E}">
        <p14:creationId xmlns:p14="http://schemas.microsoft.com/office/powerpoint/2010/main" val="270253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04" y="657030"/>
            <a:ext cx="2334902" cy="3502016"/>
          </a:xfrm>
        </p:spPr>
        <p:txBody>
          <a:bodyPr/>
          <a:lstStyle/>
          <a:p>
            <a:r>
              <a:rPr lang="en-US" dirty="0" smtClean="0"/>
              <a:t>U.S. </a:t>
            </a:r>
            <a:br>
              <a:rPr lang="en-US" dirty="0" smtClean="0"/>
            </a:br>
            <a:r>
              <a:rPr lang="en-US" dirty="0" smtClean="0"/>
              <a:t>H-2A Growth</a:t>
            </a:r>
            <a:endParaRPr lang="en-US" dirty="0"/>
          </a:p>
        </p:txBody>
      </p:sp>
      <p:pic>
        <p:nvPicPr>
          <p:cNvPr id="3" name="Picture 2"/>
          <p:cNvPicPr>
            <a:picLocks noChangeAspect="1"/>
          </p:cNvPicPr>
          <p:nvPr/>
        </p:nvPicPr>
        <p:blipFill>
          <a:blip r:embed="rId3"/>
          <a:stretch>
            <a:fillRect/>
          </a:stretch>
        </p:blipFill>
        <p:spPr>
          <a:xfrm>
            <a:off x="3032635" y="0"/>
            <a:ext cx="8598926" cy="6662744"/>
          </a:xfrm>
          <a:prstGeom prst="rect">
            <a:avLst/>
          </a:prstGeom>
        </p:spPr>
      </p:pic>
    </p:spTree>
    <p:extLst>
      <p:ext uri="{BB962C8B-B14F-4D97-AF65-F5344CB8AC3E}">
        <p14:creationId xmlns:p14="http://schemas.microsoft.com/office/powerpoint/2010/main" val="3165086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58" y="272151"/>
            <a:ext cx="10942784" cy="1145169"/>
          </a:xfrm>
        </p:spPr>
        <p:txBody>
          <a:bodyPr/>
          <a:lstStyle/>
          <a:p>
            <a:r>
              <a:rPr lang="en-US" dirty="0" smtClean="0"/>
              <a:t>H-2A Employees in New York</a:t>
            </a:r>
            <a:endParaRPr lang="en-US" dirty="0"/>
          </a:p>
        </p:txBody>
      </p:sp>
      <p:pic>
        <p:nvPicPr>
          <p:cNvPr id="4" name="Picture 3"/>
          <p:cNvPicPr>
            <a:picLocks noChangeAspect="1"/>
          </p:cNvPicPr>
          <p:nvPr/>
        </p:nvPicPr>
        <p:blipFill>
          <a:blip r:embed="rId3"/>
          <a:stretch>
            <a:fillRect/>
          </a:stretch>
        </p:blipFill>
        <p:spPr>
          <a:xfrm>
            <a:off x="624608" y="2708909"/>
            <a:ext cx="4901772" cy="3271837"/>
          </a:xfrm>
          <a:prstGeom prst="rect">
            <a:avLst/>
          </a:prstGeom>
        </p:spPr>
      </p:pic>
      <p:sp>
        <p:nvSpPr>
          <p:cNvPr id="5" name="TextBox 4"/>
          <p:cNvSpPr txBox="1"/>
          <p:nvPr/>
        </p:nvSpPr>
        <p:spPr>
          <a:xfrm>
            <a:off x="2068830" y="2124134"/>
            <a:ext cx="1500539" cy="584775"/>
          </a:xfrm>
          <a:prstGeom prst="rect">
            <a:avLst/>
          </a:prstGeom>
          <a:noFill/>
        </p:spPr>
        <p:txBody>
          <a:bodyPr wrap="none" rtlCol="0">
            <a:spAutoFit/>
          </a:bodyPr>
          <a:lstStyle/>
          <a:p>
            <a:r>
              <a:rPr lang="en-US" sz="3200" dirty="0" smtClean="0"/>
              <a:t>Jamaica</a:t>
            </a:r>
            <a:endParaRPr lang="en-US" sz="3200" dirty="0"/>
          </a:p>
        </p:txBody>
      </p:sp>
      <p:pic>
        <p:nvPicPr>
          <p:cNvPr id="6" name="Picture 5"/>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1167" r="1499"/>
          <a:stretch/>
        </p:blipFill>
        <p:spPr>
          <a:xfrm rot="5400000">
            <a:off x="6793230" y="1497330"/>
            <a:ext cx="5303520" cy="5143500"/>
          </a:xfrm>
          <a:prstGeom prst="rect">
            <a:avLst/>
          </a:prstGeom>
        </p:spPr>
      </p:pic>
      <p:sp>
        <p:nvSpPr>
          <p:cNvPr id="7" name="TextBox 6"/>
          <p:cNvSpPr txBox="1"/>
          <p:nvPr/>
        </p:nvSpPr>
        <p:spPr>
          <a:xfrm>
            <a:off x="10096500" y="832545"/>
            <a:ext cx="1391728" cy="584775"/>
          </a:xfrm>
          <a:prstGeom prst="rect">
            <a:avLst/>
          </a:prstGeom>
          <a:noFill/>
        </p:spPr>
        <p:txBody>
          <a:bodyPr wrap="none" rtlCol="0">
            <a:spAutoFit/>
          </a:bodyPr>
          <a:lstStyle/>
          <a:p>
            <a:r>
              <a:rPr lang="en-US" sz="3200" dirty="0" smtClean="0"/>
              <a:t>Mexico</a:t>
            </a:r>
            <a:endParaRPr lang="en-US" sz="3200" dirty="0"/>
          </a:p>
        </p:txBody>
      </p:sp>
      <p:sp>
        <p:nvSpPr>
          <p:cNvPr id="3" name="TextBox 2"/>
          <p:cNvSpPr txBox="1"/>
          <p:nvPr/>
        </p:nvSpPr>
        <p:spPr>
          <a:xfrm>
            <a:off x="453158" y="1401395"/>
            <a:ext cx="4384149" cy="369332"/>
          </a:xfrm>
          <a:prstGeom prst="rect">
            <a:avLst/>
          </a:prstGeom>
          <a:noFill/>
        </p:spPr>
        <p:txBody>
          <a:bodyPr wrap="none" rtlCol="0">
            <a:spAutoFit/>
          </a:bodyPr>
          <a:lstStyle/>
          <a:p>
            <a:r>
              <a:rPr lang="en-US" dirty="0" smtClean="0"/>
              <a:t>Also: Central America, Australia, South Africa</a:t>
            </a:r>
            <a:endParaRPr lang="en-US" dirty="0"/>
          </a:p>
        </p:txBody>
      </p:sp>
    </p:spTree>
    <p:extLst>
      <p:ext uri="{BB962C8B-B14F-4D97-AF65-F5344CB8AC3E}">
        <p14:creationId xmlns:p14="http://schemas.microsoft.com/office/powerpoint/2010/main" val="2244662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38" y="105194"/>
            <a:ext cx="10942784" cy="1145169"/>
          </a:xfrm>
        </p:spPr>
        <p:txBody>
          <a:bodyPr/>
          <a:lstStyle/>
          <a:p>
            <a:r>
              <a:rPr lang="en-US" dirty="0" smtClean="0"/>
              <a:t>A Shrinking Population(?): Jamaica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38" y="904634"/>
            <a:ext cx="5790078" cy="58504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071" y="1049790"/>
            <a:ext cx="5646420" cy="5705340"/>
          </a:xfrm>
          <a:prstGeom prst="rect">
            <a:avLst/>
          </a:prstGeom>
        </p:spPr>
      </p:pic>
    </p:spTree>
    <p:extLst>
      <p:ext uri="{BB962C8B-B14F-4D97-AF65-F5344CB8AC3E}">
        <p14:creationId xmlns:p14="http://schemas.microsoft.com/office/powerpoint/2010/main" val="3648397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a:xfrm>
            <a:off x="624608" y="1560471"/>
            <a:ext cx="10942784" cy="3653387"/>
          </a:xfrm>
        </p:spPr>
        <p:txBody>
          <a:bodyPr>
            <a:normAutofit/>
          </a:bodyPr>
          <a:lstStyle/>
          <a:p>
            <a:r>
              <a:rPr lang="en-US" dirty="0" smtClean="0"/>
              <a:t>Labor is increasingly scarce, but farmers need </a:t>
            </a:r>
            <a:r>
              <a:rPr lang="en-US" dirty="0"/>
              <a:t>excellent employees in order to operate successful businesses. </a:t>
            </a:r>
            <a:endParaRPr lang="en-US" dirty="0" smtClean="0"/>
          </a:p>
          <a:p>
            <a:r>
              <a:rPr lang="en-US" dirty="0" smtClean="0"/>
              <a:t>Even with U.S. immigration policy reform, labor will remain scarce.</a:t>
            </a:r>
            <a:endParaRPr lang="en-US" dirty="0"/>
          </a:p>
          <a:p>
            <a:endParaRPr lang="en-US" dirty="0"/>
          </a:p>
        </p:txBody>
      </p:sp>
    </p:spTree>
    <p:extLst>
      <p:ext uri="{BB962C8B-B14F-4D97-AF65-F5344CB8AC3E}">
        <p14:creationId xmlns:p14="http://schemas.microsoft.com/office/powerpoint/2010/main" val="2784708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a:t>
            </a:r>
            <a:r>
              <a:rPr lang="en-US" baseline="0" dirty="0" smtClean="0"/>
              <a:t> Topics</a:t>
            </a:r>
            <a:endParaRPr lang="en-US" dirty="0"/>
          </a:p>
        </p:txBody>
      </p:sp>
      <p:sp>
        <p:nvSpPr>
          <p:cNvPr id="3" name="Content Placeholder 2"/>
          <p:cNvSpPr>
            <a:spLocks noGrp="1"/>
          </p:cNvSpPr>
          <p:nvPr>
            <p:ph idx="1"/>
          </p:nvPr>
        </p:nvSpPr>
        <p:spPr>
          <a:xfrm>
            <a:off x="624608" y="1527859"/>
            <a:ext cx="6690592" cy="4116973"/>
          </a:xfrm>
        </p:spPr>
        <p:txBody>
          <a:bodyPr/>
          <a:lstStyle/>
          <a:p>
            <a:endParaRPr lang="en-US" dirty="0" smtClean="0"/>
          </a:p>
          <a:p>
            <a:r>
              <a:rPr lang="en-US" dirty="0" smtClean="0"/>
              <a:t>Historic labor market tightness.</a:t>
            </a:r>
          </a:p>
          <a:p>
            <a:r>
              <a:rPr lang="en-US" dirty="0" smtClean="0"/>
              <a:t>Demographic change in the U.S., Mexico, Guatemala, and the Caribbean is influencing the farm workforce.</a:t>
            </a:r>
          </a:p>
          <a:p>
            <a:r>
              <a:rPr lang="en-US" dirty="0" smtClean="0"/>
              <a:t>Technology to replace the most grueling farm labor may be closer than we think.</a:t>
            </a:r>
          </a:p>
          <a:p>
            <a:endParaRPr lang="en-US" dirty="0" smtClean="0"/>
          </a:p>
        </p:txBody>
      </p:sp>
      <p:pic>
        <p:nvPicPr>
          <p:cNvPr id="4" name="Picture 3"/>
          <p:cNvPicPr>
            <a:picLocks noChangeAspect="1"/>
          </p:cNvPicPr>
          <p:nvPr/>
        </p:nvPicPr>
        <p:blipFill>
          <a:blip r:embed="rId2"/>
          <a:stretch>
            <a:fillRect/>
          </a:stretch>
        </p:blipFill>
        <p:spPr>
          <a:xfrm>
            <a:off x="5884484" y="1424989"/>
            <a:ext cx="6118862" cy="5330142"/>
          </a:xfrm>
          <a:prstGeom prst="rect">
            <a:avLst/>
          </a:prstGeom>
        </p:spPr>
      </p:pic>
    </p:spTree>
    <p:extLst>
      <p:ext uri="{BB962C8B-B14F-4D97-AF65-F5344CB8AC3E}">
        <p14:creationId xmlns:p14="http://schemas.microsoft.com/office/powerpoint/2010/main" val="1120256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08" y="289899"/>
            <a:ext cx="10942784" cy="1145169"/>
          </a:xfrm>
        </p:spPr>
        <p:txBody>
          <a:bodyPr>
            <a:normAutofit fontScale="90000"/>
          </a:bodyPr>
          <a:lstStyle/>
          <a:p>
            <a:r>
              <a:rPr lang="en-US" dirty="0" smtClean="0"/>
              <a:t>Labor Availability is a Major Driver of Change</a:t>
            </a:r>
            <a:endParaRPr lang="en-US" dirty="0"/>
          </a:p>
        </p:txBody>
      </p:sp>
      <p:sp>
        <p:nvSpPr>
          <p:cNvPr id="3" name="Content Placeholder 2"/>
          <p:cNvSpPr>
            <a:spLocks noGrp="1"/>
          </p:cNvSpPr>
          <p:nvPr>
            <p:ph idx="1"/>
          </p:nvPr>
        </p:nvSpPr>
        <p:spPr>
          <a:xfrm>
            <a:off x="624608" y="1952357"/>
            <a:ext cx="2537692" cy="3972193"/>
          </a:xfrm>
        </p:spPr>
        <p:txBody>
          <a:bodyPr/>
          <a:lstStyle/>
          <a:p>
            <a:r>
              <a:rPr lang="en-US" dirty="0" smtClean="0">
                <a:hlinkClick r:id="rId3"/>
              </a:rPr>
              <a:t>Apple picking with platform</a:t>
            </a:r>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3354961" y="1039139"/>
            <a:ext cx="8605737" cy="5744161"/>
          </a:xfrm>
          <a:prstGeom prst="rect">
            <a:avLst/>
          </a:prstGeom>
        </p:spPr>
      </p:pic>
    </p:spTree>
    <p:extLst>
      <p:ext uri="{BB962C8B-B14F-4D97-AF65-F5344CB8AC3E}">
        <p14:creationId xmlns:p14="http://schemas.microsoft.com/office/powerpoint/2010/main" val="1607043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08" y="127837"/>
            <a:ext cx="10942784" cy="1145169"/>
          </a:xfrm>
        </p:spPr>
        <p:txBody>
          <a:bodyPr>
            <a:normAutofit fontScale="90000"/>
          </a:bodyPr>
          <a:lstStyle/>
          <a:p>
            <a:r>
              <a:rPr lang="en-US" dirty="0" smtClean="0"/>
              <a:t>Mechanization Bridging to Automation</a:t>
            </a:r>
            <a:endParaRPr lang="en-US" dirty="0"/>
          </a:p>
        </p:txBody>
      </p:sp>
      <p:sp>
        <p:nvSpPr>
          <p:cNvPr id="4" name="Content Placeholder 3"/>
          <p:cNvSpPr>
            <a:spLocks noGrp="1"/>
          </p:cNvSpPr>
          <p:nvPr>
            <p:ph idx="1"/>
          </p:nvPr>
        </p:nvSpPr>
        <p:spPr>
          <a:xfrm>
            <a:off x="624608" y="1327083"/>
            <a:ext cx="5500889" cy="4202637"/>
          </a:xfrm>
        </p:spPr>
        <p:txBody>
          <a:bodyPr/>
          <a:lstStyle/>
          <a:p>
            <a:r>
              <a:rPr lang="en-US" dirty="0" smtClean="0">
                <a:hlinkClick r:id="rId3"/>
              </a:rPr>
              <a:t>Commercial robotic apple harvesting is happening now.</a:t>
            </a:r>
            <a:endParaRPr lang="en-US" dirty="0"/>
          </a:p>
          <a:p>
            <a:r>
              <a:rPr lang="en-US" dirty="0" smtClean="0"/>
              <a:t>Strong potential to reduce labor needs.</a:t>
            </a:r>
          </a:p>
          <a:p>
            <a:r>
              <a:rPr lang="en-US" dirty="0" smtClean="0"/>
              <a:t>Very high capital investment.</a:t>
            </a:r>
          </a:p>
          <a:p>
            <a:r>
              <a:rPr lang="en-US" dirty="0" smtClean="0"/>
              <a:t>Labor shortages and turmoil will speed adoption of technology.</a:t>
            </a:r>
            <a:endParaRPr lang="en-US" dirty="0"/>
          </a:p>
        </p:txBody>
      </p:sp>
      <p:pic>
        <p:nvPicPr>
          <p:cNvPr id="3" name="Picture 2"/>
          <p:cNvPicPr>
            <a:picLocks noChangeAspect="1"/>
          </p:cNvPicPr>
          <p:nvPr/>
        </p:nvPicPr>
        <p:blipFill>
          <a:blip r:embed="rId4"/>
          <a:stretch>
            <a:fillRect/>
          </a:stretch>
        </p:blipFill>
        <p:spPr>
          <a:xfrm>
            <a:off x="5958347" y="927952"/>
            <a:ext cx="6039731" cy="5000897"/>
          </a:xfrm>
          <a:prstGeom prst="rect">
            <a:avLst/>
          </a:prstGeom>
        </p:spPr>
      </p:pic>
    </p:spTree>
    <p:extLst>
      <p:ext uri="{BB962C8B-B14F-4D97-AF65-F5344CB8AC3E}">
        <p14:creationId xmlns:p14="http://schemas.microsoft.com/office/powerpoint/2010/main" val="3048162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207" y="96591"/>
            <a:ext cx="10942784" cy="1145169"/>
          </a:xfrm>
        </p:spPr>
        <p:txBody>
          <a:bodyPr/>
          <a:lstStyle/>
          <a:p>
            <a:r>
              <a:rPr lang="en-US" dirty="0" smtClean="0"/>
              <a:t>Replacing Manual Labor</a:t>
            </a:r>
            <a:endParaRPr lang="en-US" dirty="0"/>
          </a:p>
        </p:txBody>
      </p:sp>
      <p:pic>
        <p:nvPicPr>
          <p:cNvPr id="5" name="Picture 4"/>
          <p:cNvPicPr>
            <a:picLocks noChangeAspect="1"/>
          </p:cNvPicPr>
          <p:nvPr/>
        </p:nvPicPr>
        <p:blipFill>
          <a:blip r:embed="rId3"/>
          <a:stretch>
            <a:fillRect/>
          </a:stretch>
        </p:blipFill>
        <p:spPr>
          <a:xfrm>
            <a:off x="7368802" y="3429538"/>
            <a:ext cx="4707150" cy="3341892"/>
          </a:xfrm>
          <a:prstGeom prst="rect">
            <a:avLst/>
          </a:prstGeom>
        </p:spPr>
      </p:pic>
      <p:pic>
        <p:nvPicPr>
          <p:cNvPr id="7" name="Picture 6"/>
          <p:cNvPicPr>
            <a:picLocks noChangeAspect="1"/>
          </p:cNvPicPr>
          <p:nvPr/>
        </p:nvPicPr>
        <p:blipFill>
          <a:blip r:embed="rId4"/>
          <a:stretch>
            <a:fillRect/>
          </a:stretch>
        </p:blipFill>
        <p:spPr>
          <a:xfrm>
            <a:off x="62859" y="3830856"/>
            <a:ext cx="4717026" cy="2830216"/>
          </a:xfrm>
          <a:prstGeom prst="rect">
            <a:avLst/>
          </a:prstGeom>
        </p:spPr>
      </p:pic>
      <p:sp>
        <p:nvSpPr>
          <p:cNvPr id="10" name="AutoShape 2" descr="Illustration for article titled 13 Fascinating Farming Robots That Will Feed Humans of the Future"/>
          <p:cNvSpPr>
            <a:spLocks noChangeAspect="1" noChangeArrowheads="1"/>
          </p:cNvSpPr>
          <p:nvPr/>
        </p:nvSpPr>
        <p:spPr bwMode="auto">
          <a:xfrm>
            <a:off x="63500" y="-1919288"/>
            <a:ext cx="7620000" cy="400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stretch>
            <a:fillRect/>
          </a:stretch>
        </p:blipFill>
        <p:spPr>
          <a:xfrm>
            <a:off x="7092637" y="824143"/>
            <a:ext cx="4629354" cy="2430411"/>
          </a:xfrm>
          <a:prstGeom prst="rect">
            <a:avLst/>
          </a:prstGeom>
        </p:spPr>
      </p:pic>
      <p:pic>
        <p:nvPicPr>
          <p:cNvPr id="13" name="Picture 12"/>
          <p:cNvPicPr>
            <a:picLocks noChangeAspect="1"/>
          </p:cNvPicPr>
          <p:nvPr/>
        </p:nvPicPr>
        <p:blipFill>
          <a:blip r:embed="rId6"/>
          <a:stretch>
            <a:fillRect/>
          </a:stretch>
        </p:blipFill>
        <p:spPr>
          <a:xfrm>
            <a:off x="306644" y="1046460"/>
            <a:ext cx="4901794" cy="2758830"/>
          </a:xfrm>
          <a:prstGeom prst="rect">
            <a:avLst/>
          </a:prstGeom>
        </p:spPr>
      </p:pic>
      <p:pic>
        <p:nvPicPr>
          <p:cNvPr id="14" name="Picture 13"/>
          <p:cNvPicPr>
            <a:picLocks noChangeAspect="1"/>
          </p:cNvPicPr>
          <p:nvPr/>
        </p:nvPicPr>
        <p:blipFill>
          <a:blip r:embed="rId7"/>
          <a:stretch>
            <a:fillRect/>
          </a:stretch>
        </p:blipFill>
        <p:spPr>
          <a:xfrm>
            <a:off x="4664644" y="2991403"/>
            <a:ext cx="3429000" cy="3429000"/>
          </a:xfrm>
          <a:prstGeom prst="rect">
            <a:avLst/>
          </a:prstGeom>
        </p:spPr>
      </p:pic>
    </p:spTree>
    <p:extLst>
      <p:ext uri="{BB962C8B-B14F-4D97-AF65-F5344CB8AC3E}">
        <p14:creationId xmlns:p14="http://schemas.microsoft.com/office/powerpoint/2010/main" val="1027203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Dairy Automation</a:t>
            </a:r>
            <a:endParaRPr lang="en-US" dirty="0"/>
          </a:p>
        </p:txBody>
      </p:sp>
      <p:pic>
        <p:nvPicPr>
          <p:cNvPr id="3" name="Picture 2"/>
          <p:cNvPicPr>
            <a:picLocks noChangeAspect="1"/>
          </p:cNvPicPr>
          <p:nvPr/>
        </p:nvPicPr>
        <p:blipFill>
          <a:blip r:embed="rId3"/>
          <a:stretch>
            <a:fillRect/>
          </a:stretch>
        </p:blipFill>
        <p:spPr>
          <a:xfrm>
            <a:off x="378802" y="1628491"/>
            <a:ext cx="5872148" cy="3893137"/>
          </a:xfrm>
          <a:prstGeom prst="rect">
            <a:avLst/>
          </a:prstGeom>
        </p:spPr>
      </p:pic>
      <p:pic>
        <p:nvPicPr>
          <p:cNvPr id="4" name="Picture 3"/>
          <p:cNvPicPr>
            <a:picLocks noChangeAspect="1"/>
          </p:cNvPicPr>
          <p:nvPr/>
        </p:nvPicPr>
        <p:blipFill>
          <a:blip r:embed="rId4"/>
          <a:stretch>
            <a:fillRect/>
          </a:stretch>
        </p:blipFill>
        <p:spPr>
          <a:xfrm>
            <a:off x="7774891" y="4001729"/>
            <a:ext cx="4190967" cy="2737516"/>
          </a:xfrm>
          <a:prstGeom prst="rect">
            <a:avLst/>
          </a:prstGeom>
        </p:spPr>
      </p:pic>
      <p:pic>
        <p:nvPicPr>
          <p:cNvPr id="5" name="Picture 4"/>
          <p:cNvPicPr>
            <a:picLocks noChangeAspect="1"/>
          </p:cNvPicPr>
          <p:nvPr/>
        </p:nvPicPr>
        <p:blipFill>
          <a:blip r:embed="rId5"/>
          <a:stretch>
            <a:fillRect/>
          </a:stretch>
        </p:blipFill>
        <p:spPr>
          <a:xfrm>
            <a:off x="2404003" y="3575059"/>
            <a:ext cx="4748367" cy="3164185"/>
          </a:xfrm>
          <a:prstGeom prst="rect">
            <a:avLst/>
          </a:prstGeom>
        </p:spPr>
      </p:pic>
      <p:pic>
        <p:nvPicPr>
          <p:cNvPr id="6" name="Picture 5"/>
          <p:cNvPicPr>
            <a:picLocks noChangeAspect="1"/>
          </p:cNvPicPr>
          <p:nvPr/>
        </p:nvPicPr>
        <p:blipFill>
          <a:blip r:embed="rId6"/>
          <a:stretch>
            <a:fillRect/>
          </a:stretch>
        </p:blipFill>
        <p:spPr>
          <a:xfrm>
            <a:off x="7223511" y="144104"/>
            <a:ext cx="4655142" cy="3090709"/>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51727" y="1628491"/>
            <a:ext cx="6361471" cy="3578327"/>
          </a:xfrm>
          <a:prstGeom prst="rect">
            <a:avLst/>
          </a:prstGeom>
        </p:spPr>
      </p:pic>
    </p:spTree>
    <p:extLst>
      <p:ext uri="{BB962C8B-B14F-4D97-AF65-F5344CB8AC3E}">
        <p14:creationId xmlns:p14="http://schemas.microsoft.com/office/powerpoint/2010/main" val="2299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73" y="313623"/>
            <a:ext cx="10942784" cy="1145169"/>
          </a:xfrm>
        </p:spPr>
        <p:txBody>
          <a:bodyPr/>
          <a:lstStyle/>
          <a:p>
            <a:r>
              <a:rPr lang="en-US" dirty="0" smtClean="0"/>
              <a:t>Robot Capabilities</a:t>
            </a:r>
            <a:endParaRPr lang="en-US" dirty="0"/>
          </a:p>
        </p:txBody>
      </p:sp>
      <p:pic>
        <p:nvPicPr>
          <p:cNvPr id="5" name="Picture 4">
            <a:hlinkClick r:id="rId2"/>
          </p:cNvPr>
          <p:cNvPicPr>
            <a:picLocks noChangeAspect="1"/>
          </p:cNvPicPr>
          <p:nvPr/>
        </p:nvPicPr>
        <p:blipFill>
          <a:blip r:embed="rId3"/>
          <a:stretch>
            <a:fillRect/>
          </a:stretch>
        </p:blipFill>
        <p:spPr>
          <a:xfrm>
            <a:off x="871368" y="1713596"/>
            <a:ext cx="4883973" cy="2747235"/>
          </a:xfrm>
          <a:prstGeom prst="rect">
            <a:avLst/>
          </a:prstGeom>
        </p:spPr>
      </p:pic>
      <p:pic>
        <p:nvPicPr>
          <p:cNvPr id="3" name="Picture 2">
            <a:hlinkClick r:id="rId4"/>
          </p:cNvPr>
          <p:cNvPicPr>
            <a:picLocks noChangeAspect="1"/>
          </p:cNvPicPr>
          <p:nvPr/>
        </p:nvPicPr>
        <p:blipFill>
          <a:blip r:embed="rId5"/>
          <a:stretch>
            <a:fillRect/>
          </a:stretch>
        </p:blipFill>
        <p:spPr>
          <a:xfrm>
            <a:off x="6493435" y="2918012"/>
            <a:ext cx="5133789" cy="2887756"/>
          </a:xfrm>
          <a:prstGeom prst="rect">
            <a:avLst/>
          </a:prstGeom>
        </p:spPr>
      </p:pic>
      <p:sp>
        <p:nvSpPr>
          <p:cNvPr id="4" name="TextBox 3"/>
          <p:cNvSpPr txBox="1"/>
          <p:nvPr/>
        </p:nvSpPr>
        <p:spPr>
          <a:xfrm>
            <a:off x="6872095" y="2245659"/>
            <a:ext cx="4628062" cy="461665"/>
          </a:xfrm>
          <a:prstGeom prst="rect">
            <a:avLst/>
          </a:prstGeom>
          <a:noFill/>
        </p:spPr>
        <p:txBody>
          <a:bodyPr wrap="none" rtlCol="0">
            <a:spAutoFit/>
          </a:bodyPr>
          <a:lstStyle/>
          <a:p>
            <a:r>
              <a:rPr lang="en-US" sz="2400" dirty="0" smtClean="0"/>
              <a:t>More dexterous than you thought…</a:t>
            </a:r>
            <a:endParaRPr lang="en-US" sz="2400" dirty="0"/>
          </a:p>
        </p:txBody>
      </p:sp>
      <p:sp>
        <p:nvSpPr>
          <p:cNvPr id="6" name="TextBox 5"/>
          <p:cNvSpPr txBox="1"/>
          <p:nvPr/>
        </p:nvSpPr>
        <p:spPr>
          <a:xfrm>
            <a:off x="871368" y="4715635"/>
            <a:ext cx="4247381" cy="461665"/>
          </a:xfrm>
          <a:prstGeom prst="rect">
            <a:avLst/>
          </a:prstGeom>
          <a:noFill/>
        </p:spPr>
        <p:txBody>
          <a:bodyPr wrap="none" rtlCol="0">
            <a:spAutoFit/>
          </a:bodyPr>
          <a:lstStyle/>
          <a:p>
            <a:r>
              <a:rPr lang="en-US" sz="2400" dirty="0" smtClean="0"/>
              <a:t>More mobile than you thought…</a:t>
            </a:r>
            <a:endParaRPr lang="en-US" sz="2400" dirty="0"/>
          </a:p>
        </p:txBody>
      </p:sp>
    </p:spTree>
    <p:extLst>
      <p:ext uri="{BB962C8B-B14F-4D97-AF65-F5344CB8AC3E}">
        <p14:creationId xmlns:p14="http://schemas.microsoft.com/office/powerpoint/2010/main" val="2476605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Robotic Outlook</a:t>
            </a:r>
            <a:endParaRPr lang="en-US" dirty="0"/>
          </a:p>
        </p:txBody>
      </p:sp>
      <p:sp>
        <p:nvSpPr>
          <p:cNvPr id="5" name="Content Placeholder 4"/>
          <p:cNvSpPr>
            <a:spLocks noGrp="1"/>
          </p:cNvSpPr>
          <p:nvPr>
            <p:ph idx="1"/>
          </p:nvPr>
        </p:nvSpPr>
        <p:spPr/>
        <p:txBody>
          <a:bodyPr/>
          <a:lstStyle/>
          <a:p>
            <a:pPr fontAlgn="base"/>
            <a:r>
              <a:rPr lang="en-US" sz="2800" dirty="0"/>
              <a:t>“In the agriculture and food industries, the use of robots is very promising. Robots enable us to make up for the shortage in the work force. It is also possible to achieve higher production with robots</a:t>
            </a:r>
            <a:r>
              <a:rPr lang="en-US" sz="2800" dirty="0" smtClean="0"/>
              <a:t>...” </a:t>
            </a:r>
            <a:endParaRPr lang="en-US" sz="2800" dirty="0"/>
          </a:p>
          <a:p>
            <a:pPr marL="609585" lvl="1" indent="0" fontAlgn="base">
              <a:buNone/>
            </a:pPr>
            <a:r>
              <a:rPr lang="en-US" sz="1733" dirty="0"/>
              <a:t>- EJ (Erik) </a:t>
            </a:r>
            <a:r>
              <a:rPr lang="en-US" sz="1733" dirty="0" err="1"/>
              <a:t>Pekkeriet</a:t>
            </a:r>
            <a:r>
              <a:rPr lang="en-US" sz="1733" dirty="0"/>
              <a:t>, Senior Business Development Manager Agro Food Robotics, </a:t>
            </a:r>
            <a:r>
              <a:rPr lang="en-US" sz="1733" dirty="0" err="1"/>
              <a:t>Wageningen</a:t>
            </a:r>
            <a:r>
              <a:rPr lang="en-US" sz="1733" dirty="0"/>
              <a:t> University, the Netherlands</a:t>
            </a:r>
          </a:p>
          <a:p>
            <a:r>
              <a:rPr lang="en-US" sz="2800" dirty="0" err="1"/>
              <a:t>Pekkeriet</a:t>
            </a:r>
            <a:r>
              <a:rPr lang="en-US" sz="2800" dirty="0"/>
              <a:t> predicts that robots will be doing all the menial, repetitive work in ten to twenty years from now.</a:t>
            </a:r>
          </a:p>
          <a:p>
            <a:endParaRPr lang="en-US" dirty="0"/>
          </a:p>
        </p:txBody>
      </p:sp>
    </p:spTree>
    <p:extLst>
      <p:ext uri="{BB962C8B-B14F-4D97-AF65-F5344CB8AC3E}">
        <p14:creationId xmlns:p14="http://schemas.microsoft.com/office/powerpoint/2010/main" val="942900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Agricultural Workforce of the Future</a:t>
            </a:r>
            <a:endParaRPr lang="en-US" dirty="0"/>
          </a:p>
        </p:txBody>
      </p:sp>
      <p:sp>
        <p:nvSpPr>
          <p:cNvPr id="3" name="Content Placeholder 2"/>
          <p:cNvSpPr>
            <a:spLocks noGrp="1"/>
          </p:cNvSpPr>
          <p:nvPr>
            <p:ph idx="1"/>
          </p:nvPr>
        </p:nvSpPr>
        <p:spPr>
          <a:xfrm>
            <a:off x="624608" y="1598027"/>
            <a:ext cx="8930872" cy="4359020"/>
          </a:xfrm>
        </p:spPr>
        <p:txBody>
          <a:bodyPr/>
          <a:lstStyle/>
          <a:p>
            <a:r>
              <a:rPr lang="en-US" dirty="0" smtClean="0"/>
              <a:t>Heavy manual and repetitive labor will be largely automated.</a:t>
            </a:r>
          </a:p>
          <a:p>
            <a:r>
              <a:rPr lang="en-US" dirty="0" smtClean="0"/>
              <a:t>People will maintain and operate machines, make decisions based on information, and handle specialized tasks.</a:t>
            </a:r>
          </a:p>
          <a:p>
            <a:r>
              <a:rPr lang="en-US" dirty="0" smtClean="0"/>
              <a:t>High skill, high wage jobs will remain.</a:t>
            </a:r>
          </a:p>
          <a:p>
            <a:r>
              <a:rPr lang="en-US" dirty="0" smtClean="0"/>
              <a:t>Employees recruited from all walks of life (rural-urban, native-immigrant) to find careers that combine biology, technology, and information. People who like plants and animals, not cubicles.</a:t>
            </a:r>
            <a:endParaRPr lang="en-US" dirty="0"/>
          </a:p>
        </p:txBody>
      </p:sp>
      <p:pic>
        <p:nvPicPr>
          <p:cNvPr id="4" name="Picture 3"/>
          <p:cNvPicPr>
            <a:picLocks noChangeAspect="1"/>
          </p:cNvPicPr>
          <p:nvPr/>
        </p:nvPicPr>
        <p:blipFill>
          <a:blip r:embed="rId3"/>
          <a:stretch>
            <a:fillRect/>
          </a:stretch>
        </p:blipFill>
        <p:spPr>
          <a:xfrm flipH="1">
            <a:off x="9155524" y="4141694"/>
            <a:ext cx="2931356" cy="2608277"/>
          </a:xfrm>
          <a:prstGeom prst="rect">
            <a:avLst/>
          </a:prstGeom>
        </p:spPr>
      </p:pic>
    </p:spTree>
    <p:extLst>
      <p:ext uri="{BB962C8B-B14F-4D97-AF65-F5344CB8AC3E}">
        <p14:creationId xmlns:p14="http://schemas.microsoft.com/office/powerpoint/2010/main" val="3900337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4608" y="351018"/>
            <a:ext cx="10942784" cy="1145169"/>
          </a:xfrm>
        </p:spPr>
        <p:txBody>
          <a:bodyPr>
            <a:normAutofit/>
          </a:bodyPr>
          <a:lstStyle/>
          <a:p>
            <a:r>
              <a:rPr lang="en-US" dirty="0" smtClean="0"/>
              <a:t>10 Year U.S. Unemployment Rate</a:t>
            </a:r>
            <a:endParaRPr lang="en-US" dirty="0"/>
          </a:p>
        </p:txBody>
      </p:sp>
      <p:sp>
        <p:nvSpPr>
          <p:cNvPr id="5" name="TextBox 4"/>
          <p:cNvSpPr txBox="1"/>
          <p:nvPr/>
        </p:nvSpPr>
        <p:spPr>
          <a:xfrm>
            <a:off x="9855201" y="1274524"/>
            <a:ext cx="2336800" cy="1200329"/>
          </a:xfrm>
          <a:prstGeom prst="rect">
            <a:avLst/>
          </a:prstGeom>
          <a:noFill/>
        </p:spPr>
        <p:txBody>
          <a:bodyPr wrap="square" rtlCol="0">
            <a:spAutoFit/>
          </a:bodyPr>
          <a:lstStyle/>
          <a:p>
            <a:r>
              <a:rPr lang="en-US" sz="2400" dirty="0"/>
              <a:t>Source:</a:t>
            </a:r>
          </a:p>
          <a:p>
            <a:r>
              <a:rPr lang="en-US" sz="2400" dirty="0"/>
              <a:t>U.S. Bureau of Labor Statistics</a:t>
            </a:r>
          </a:p>
        </p:txBody>
      </p:sp>
      <p:pic>
        <p:nvPicPr>
          <p:cNvPr id="1026" name="Picture 2" descr="https://data.bls.gov/generated_files/graphics/latest_numbers_LNS14000000_2000_2019_all_period_M09_data.gif"/>
          <p:cNvPicPr>
            <a:picLocks noChangeAspect="1" noChangeArrowheads="1"/>
          </p:cNvPicPr>
          <p:nvPr/>
        </p:nvPicPr>
        <p:blipFill rotWithShape="1">
          <a:blip r:embed="rId3">
            <a:extLst>
              <a:ext uri="{28A0092B-C50C-407E-A947-70E740481C1C}">
                <a14:useLocalDpi xmlns:a14="http://schemas.microsoft.com/office/drawing/2010/main" val="0"/>
              </a:ext>
            </a:extLst>
          </a:blip>
          <a:srcRect l="14248" b="12807"/>
          <a:stretch/>
        </p:blipFill>
        <p:spPr bwMode="auto">
          <a:xfrm>
            <a:off x="624608" y="957893"/>
            <a:ext cx="10195560" cy="51835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503" y="1397437"/>
            <a:ext cx="7600208" cy="3631763"/>
          </a:xfrm>
          <a:prstGeom prst="rect">
            <a:avLst/>
          </a:prstGeom>
          <a:solidFill>
            <a:schemeClr val="bg1"/>
          </a:solidFill>
        </p:spPr>
        <p:txBody>
          <a:bodyPr wrap="square" rtlCol="0">
            <a:spAutoFit/>
          </a:bodyPr>
          <a:lstStyle/>
          <a:p>
            <a:pPr algn="ctr" fontAlgn="base"/>
            <a:r>
              <a:rPr lang="en-US" sz="4400" b="1" dirty="0" smtClean="0">
                <a:latin typeface="Times New Roman" panose="02020603050405020304" pitchFamily="18" charset="0"/>
                <a:cs typeface="Times New Roman" panose="02020603050405020304" pitchFamily="18" charset="0"/>
              </a:rPr>
              <a:t>The Wall Street Journal</a:t>
            </a:r>
          </a:p>
          <a:p>
            <a:pPr algn="ctr" fontAlgn="base"/>
            <a:r>
              <a:rPr lang="en-US" sz="2800" b="1" dirty="0" smtClean="0"/>
              <a:t>May 10, 2019</a:t>
            </a:r>
          </a:p>
          <a:p>
            <a:pPr fontAlgn="base"/>
            <a:r>
              <a:rPr lang="en-US" sz="2800" b="1" dirty="0" smtClean="0"/>
              <a:t>Jobless </a:t>
            </a:r>
            <a:r>
              <a:rPr lang="en-US" sz="2800" b="1" dirty="0"/>
              <a:t>Rate Falls to Lowest in Nearly 50 Years as Employers Ramp Up Hiring</a:t>
            </a:r>
          </a:p>
          <a:p>
            <a:pPr fontAlgn="base"/>
            <a:r>
              <a:rPr lang="en-US" sz="2800" dirty="0"/>
              <a:t>Stronger-than-expected April job gains point toward solid growth, though fewer Americans are working</a:t>
            </a:r>
          </a:p>
          <a:p>
            <a:endParaRPr lang="en-US" dirty="0"/>
          </a:p>
        </p:txBody>
      </p:sp>
    </p:spTree>
    <p:extLst>
      <p:ext uri="{BB962C8B-B14F-4D97-AF65-F5344CB8AC3E}">
        <p14:creationId xmlns:p14="http://schemas.microsoft.com/office/powerpoint/2010/main" val="44669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08" y="676694"/>
            <a:ext cx="3995518" cy="4390320"/>
          </a:xfrm>
        </p:spPr>
        <p:txBody>
          <a:bodyPr>
            <a:normAutofit/>
          </a:bodyPr>
          <a:lstStyle/>
          <a:p>
            <a:r>
              <a:rPr lang="en-US" sz="3600" dirty="0" smtClean="0"/>
              <a:t>New York’s Unauthorized Population is Shrinking</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913"/>
          <a:stretch/>
        </p:blipFill>
        <p:spPr>
          <a:xfrm>
            <a:off x="4364132" y="85401"/>
            <a:ext cx="7337437" cy="6629948"/>
          </a:xfrm>
          <a:prstGeom prst="rect">
            <a:avLst/>
          </a:prstGeom>
        </p:spPr>
      </p:pic>
      <p:sp>
        <p:nvSpPr>
          <p:cNvPr id="5" name="TextBox 4"/>
          <p:cNvSpPr txBox="1"/>
          <p:nvPr/>
        </p:nvSpPr>
        <p:spPr>
          <a:xfrm>
            <a:off x="4620126" y="6488668"/>
            <a:ext cx="2915798" cy="369332"/>
          </a:xfrm>
          <a:prstGeom prst="rect">
            <a:avLst/>
          </a:prstGeom>
          <a:noFill/>
        </p:spPr>
        <p:txBody>
          <a:bodyPr wrap="none" rtlCol="0">
            <a:spAutoFit/>
          </a:bodyPr>
          <a:lstStyle/>
          <a:p>
            <a:r>
              <a:rPr lang="en-US" dirty="0" smtClean="0"/>
              <a:t>Source: Pew Research Center</a:t>
            </a:r>
            <a:endParaRPr lang="en-US" dirty="0"/>
          </a:p>
        </p:txBody>
      </p:sp>
    </p:spTree>
    <p:extLst>
      <p:ext uri="{BB962C8B-B14F-4D97-AF65-F5344CB8AC3E}">
        <p14:creationId xmlns:p14="http://schemas.microsoft.com/office/powerpoint/2010/main" val="156486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8" y="219494"/>
            <a:ext cx="5227552" cy="2409406"/>
          </a:xfrm>
        </p:spPr>
        <p:txBody>
          <a:bodyPr>
            <a:normAutofit fontScale="90000"/>
          </a:bodyPr>
          <a:lstStyle/>
          <a:p>
            <a:r>
              <a:rPr lang="en-US" dirty="0" smtClean="0"/>
              <a:t>How does Pew Research Center come up with these numbers?</a:t>
            </a:r>
            <a:endParaRPr lang="en-US" dirty="0"/>
          </a:p>
        </p:txBody>
      </p:sp>
      <p:sp>
        <p:nvSpPr>
          <p:cNvPr id="3" name="Content Placeholder 2"/>
          <p:cNvSpPr>
            <a:spLocks noGrp="1"/>
          </p:cNvSpPr>
          <p:nvPr>
            <p:ph idx="1"/>
          </p:nvPr>
        </p:nvSpPr>
        <p:spPr>
          <a:xfrm>
            <a:off x="281708" y="2958197"/>
            <a:ext cx="5604742" cy="3225433"/>
          </a:xfrm>
        </p:spPr>
        <p:txBody>
          <a:bodyPr/>
          <a:lstStyle/>
          <a:p>
            <a:r>
              <a:rPr lang="en-US" dirty="0"/>
              <a:t>https://www.pewresearch.org/fact-tank/2019/07/12/how-pew-research-center-counts-unauthorized-immigrants-in-us/</a:t>
            </a:r>
          </a:p>
        </p:txBody>
      </p:sp>
      <p:pic>
        <p:nvPicPr>
          <p:cNvPr id="4" name="Picture 3"/>
          <p:cNvPicPr>
            <a:picLocks noChangeAspect="1"/>
          </p:cNvPicPr>
          <p:nvPr/>
        </p:nvPicPr>
        <p:blipFill rotWithShape="1">
          <a:blip r:embed="rId2"/>
          <a:srcRect b="24512"/>
          <a:stretch/>
        </p:blipFill>
        <p:spPr>
          <a:xfrm>
            <a:off x="6505574" y="219494"/>
            <a:ext cx="4981576" cy="6477697"/>
          </a:xfrm>
          <a:prstGeom prst="rect">
            <a:avLst/>
          </a:prstGeom>
        </p:spPr>
      </p:pic>
    </p:spTree>
    <p:extLst>
      <p:ext uri="{BB962C8B-B14F-4D97-AF65-F5344CB8AC3E}">
        <p14:creationId xmlns:p14="http://schemas.microsoft.com/office/powerpoint/2010/main" val="2157927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cstate="print"/>
          <a:stretch>
            <a:fillRect/>
          </a:stretch>
        </p:blipFill>
        <p:spPr>
          <a:xfrm>
            <a:off x="3229243" y="167459"/>
            <a:ext cx="8692056" cy="5862084"/>
          </a:xfrm>
          <a:prstGeom prst="rect">
            <a:avLst/>
          </a:prstGeom>
        </p:spPr>
      </p:pic>
      <p:sp>
        <p:nvSpPr>
          <p:cNvPr id="2" name="TextBox 1"/>
          <p:cNvSpPr txBox="1"/>
          <p:nvPr/>
        </p:nvSpPr>
        <p:spPr>
          <a:xfrm>
            <a:off x="1905000" y="95251"/>
            <a:ext cx="7620000" cy="461665"/>
          </a:xfrm>
          <a:prstGeom prst="rect">
            <a:avLst/>
          </a:prstGeom>
        </p:spPr>
        <p:txBody>
          <a:bodyPr lIns="91440" tIns="45720" rIns="91440" bIns="45720" rtlCol="0">
            <a:spAutoFit/>
          </a:bodyPr>
          <a:lstStyle/>
          <a:p>
            <a:pPr algn="ctr" fontAlgn="base"/>
            <a:r>
              <a:rPr lang="en-US" sz="2400">
                <a:solidFill>
                  <a:srgbClr val="333333">
                    <a:alpha val="20000"/>
                  </a:srgbClr>
                </a:solidFill>
                <a:latin typeface="Calibri"/>
              </a:rPr>
              <a:t> </a:t>
            </a:r>
          </a:p>
        </p:txBody>
      </p:sp>
      <p:sp>
        <p:nvSpPr>
          <p:cNvPr id="4" name="Title 3"/>
          <p:cNvSpPr>
            <a:spLocks noGrp="1"/>
          </p:cNvSpPr>
          <p:nvPr>
            <p:ph type="title"/>
          </p:nvPr>
        </p:nvSpPr>
        <p:spPr>
          <a:xfrm>
            <a:off x="294362" y="645090"/>
            <a:ext cx="3025035" cy="4189957"/>
          </a:xfrm>
        </p:spPr>
        <p:txBody>
          <a:bodyPr>
            <a:normAutofit/>
          </a:bodyPr>
          <a:lstStyle/>
          <a:p>
            <a:r>
              <a:rPr lang="en-US" dirty="0" smtClean="0"/>
              <a:t>Fewer Young Mexicans Looking for Work</a:t>
            </a:r>
            <a:endParaRPr lang="en-US" dirty="0"/>
          </a:p>
        </p:txBody>
      </p:sp>
    </p:spTree>
    <p:extLst>
      <p:ext uri="{BB962C8B-B14F-4D97-AF65-F5344CB8AC3E}">
        <p14:creationId xmlns:p14="http://schemas.microsoft.com/office/powerpoint/2010/main" val="130090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387" y="69182"/>
            <a:ext cx="10942784" cy="1145169"/>
          </a:xfrm>
        </p:spPr>
        <p:txBody>
          <a:bodyPr>
            <a:normAutofit/>
          </a:bodyPr>
          <a:lstStyle/>
          <a:p>
            <a:r>
              <a:rPr lang="en-US" dirty="0" smtClean="0"/>
              <a:t>Mexico: A Stable Population</a:t>
            </a:r>
            <a:endParaRPr lang="en-US" dirty="0"/>
          </a:p>
        </p:txBody>
      </p:sp>
      <p:sp>
        <p:nvSpPr>
          <p:cNvPr id="4" name="Rectangle 3"/>
          <p:cNvSpPr/>
          <p:nvPr/>
        </p:nvSpPr>
        <p:spPr>
          <a:xfrm>
            <a:off x="6705600" y="6375400"/>
            <a:ext cx="4572000" cy="338554"/>
          </a:xfrm>
          <a:prstGeom prst="rect">
            <a:avLst/>
          </a:prstGeom>
        </p:spPr>
        <p:txBody>
          <a:bodyPr>
            <a:spAutoFit/>
          </a:bodyPr>
          <a:lstStyle/>
          <a:p>
            <a:r>
              <a:rPr lang="en-US" sz="1600" b="1" dirty="0"/>
              <a:t>Source:</a:t>
            </a:r>
            <a:r>
              <a:rPr lang="en-US" sz="1600" dirty="0"/>
              <a:t> </a:t>
            </a:r>
            <a:r>
              <a:rPr lang="en-US" sz="1600" dirty="0">
                <a:hlinkClick r:id="rId3"/>
              </a:rPr>
              <a:t>CIA World </a:t>
            </a:r>
            <a:r>
              <a:rPr lang="en-US" sz="1600" dirty="0" err="1">
                <a:hlinkClick r:id="rId3"/>
              </a:rPr>
              <a:t>Factbook</a:t>
            </a:r>
            <a:r>
              <a:rPr lang="en-US" sz="1600" dirty="0"/>
              <a:t> </a:t>
            </a:r>
          </a:p>
        </p:txBody>
      </p:sp>
      <p:pic>
        <p:nvPicPr>
          <p:cNvPr id="5" name="Picture 4"/>
          <p:cNvPicPr>
            <a:picLocks noChangeAspect="1"/>
          </p:cNvPicPr>
          <p:nvPr/>
        </p:nvPicPr>
        <p:blipFill>
          <a:blip r:embed="rId4"/>
          <a:stretch>
            <a:fillRect/>
          </a:stretch>
        </p:blipFill>
        <p:spPr>
          <a:xfrm>
            <a:off x="6220176" y="1079608"/>
            <a:ext cx="5718721" cy="57783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8" y="984443"/>
            <a:ext cx="5812901" cy="5873557"/>
          </a:xfrm>
          <a:prstGeom prst="rect">
            <a:avLst/>
          </a:prstGeom>
        </p:spPr>
      </p:pic>
    </p:spTree>
    <p:extLst>
      <p:ext uri="{BB962C8B-B14F-4D97-AF65-F5344CB8AC3E}">
        <p14:creationId xmlns:p14="http://schemas.microsoft.com/office/powerpoint/2010/main" val="351664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4608" y="152258"/>
            <a:ext cx="10942784" cy="1145169"/>
          </a:xfrm>
        </p:spPr>
        <p:txBody>
          <a:bodyPr/>
          <a:lstStyle/>
          <a:p>
            <a:r>
              <a:rPr lang="en-US" dirty="0" smtClean="0"/>
              <a:t>Guatemala: Still growing but slowing</a:t>
            </a:r>
            <a:endParaRPr lang="en-US" dirty="0"/>
          </a:p>
        </p:txBody>
      </p:sp>
      <p:pic>
        <p:nvPicPr>
          <p:cNvPr id="3" name="Picture 2"/>
          <p:cNvPicPr>
            <a:picLocks noChangeAspect="1"/>
          </p:cNvPicPr>
          <p:nvPr/>
        </p:nvPicPr>
        <p:blipFill>
          <a:blip r:embed="rId2"/>
          <a:stretch>
            <a:fillRect/>
          </a:stretch>
        </p:blipFill>
        <p:spPr>
          <a:xfrm>
            <a:off x="6396597" y="1119187"/>
            <a:ext cx="5476875" cy="5534025"/>
          </a:xfrm>
          <a:prstGeom prst="rect">
            <a:avLst/>
          </a:prstGeom>
        </p:spPr>
      </p:pic>
      <p:pic>
        <p:nvPicPr>
          <p:cNvPr id="4" name="Picture 3"/>
          <p:cNvPicPr>
            <a:picLocks noChangeAspect="1"/>
          </p:cNvPicPr>
          <p:nvPr/>
        </p:nvPicPr>
        <p:blipFill>
          <a:blip r:embed="rId3"/>
          <a:stretch>
            <a:fillRect/>
          </a:stretch>
        </p:blipFill>
        <p:spPr>
          <a:xfrm>
            <a:off x="318528" y="1119187"/>
            <a:ext cx="5476875" cy="5534025"/>
          </a:xfrm>
          <a:prstGeom prst="rect">
            <a:avLst/>
          </a:prstGeom>
        </p:spPr>
      </p:pic>
    </p:spTree>
    <p:extLst>
      <p:ext uri="{BB962C8B-B14F-4D97-AF65-F5344CB8AC3E}">
        <p14:creationId xmlns:p14="http://schemas.microsoft.com/office/powerpoint/2010/main" val="230492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250381"/>
            <a:ext cx="10942784" cy="1145169"/>
          </a:xfrm>
        </p:spPr>
        <p:txBody>
          <a:bodyPr/>
          <a:lstStyle/>
          <a:p>
            <a:r>
              <a:rPr lang="en-US" dirty="0" smtClean="0"/>
              <a:t>United States of America</a:t>
            </a:r>
            <a:endParaRPr lang="en-US" dirty="0"/>
          </a:p>
        </p:txBody>
      </p:sp>
      <p:pic>
        <p:nvPicPr>
          <p:cNvPr id="3" name="Picture 2"/>
          <p:cNvPicPr>
            <a:picLocks noChangeAspect="1"/>
          </p:cNvPicPr>
          <p:nvPr/>
        </p:nvPicPr>
        <p:blipFill>
          <a:blip r:embed="rId2"/>
          <a:stretch>
            <a:fillRect/>
          </a:stretch>
        </p:blipFill>
        <p:spPr>
          <a:xfrm>
            <a:off x="619125" y="1323975"/>
            <a:ext cx="5476875" cy="5534025"/>
          </a:xfrm>
          <a:prstGeom prst="rect">
            <a:avLst/>
          </a:prstGeom>
        </p:spPr>
      </p:pic>
      <p:pic>
        <p:nvPicPr>
          <p:cNvPr id="4" name="Picture 3"/>
          <p:cNvPicPr>
            <a:picLocks noChangeAspect="1"/>
          </p:cNvPicPr>
          <p:nvPr/>
        </p:nvPicPr>
        <p:blipFill>
          <a:blip r:embed="rId3"/>
          <a:stretch>
            <a:fillRect/>
          </a:stretch>
        </p:blipFill>
        <p:spPr>
          <a:xfrm>
            <a:off x="6315915" y="1323974"/>
            <a:ext cx="5476875" cy="5534025"/>
          </a:xfrm>
          <a:prstGeom prst="rect">
            <a:avLst/>
          </a:prstGeom>
        </p:spPr>
      </p:pic>
    </p:spTree>
    <p:extLst>
      <p:ext uri="{BB962C8B-B14F-4D97-AF65-F5344CB8AC3E}">
        <p14:creationId xmlns:p14="http://schemas.microsoft.com/office/powerpoint/2010/main" val="2744715133"/>
      </p:ext>
    </p:extLst>
  </p:cSld>
  <p:clrMapOvr>
    <a:masterClrMapping/>
  </p:clrMapOvr>
</p:sld>
</file>

<file path=ppt/theme/theme1.xml><?xml version="1.0" encoding="utf-8"?>
<a:theme xmlns:a="http://schemas.openxmlformats.org/drawingml/2006/main" name="CALS PPT Template 16x9 White Bgr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ilding Your Team" id="{81AB68D7-EA8F-4761-AECF-01EDC0413559}" vid="{A348427D-CB31-4EA9-8F22-37A3C7B24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8BF5973CDBB143AE2D58452AF11E4D" ma:contentTypeVersion="10" ma:contentTypeDescription="Create a new document." ma:contentTypeScope="" ma:versionID="2c6d67887e8f23fe23d0127965d182fb">
  <xsd:schema xmlns:xsd="http://www.w3.org/2001/XMLSchema" xmlns:xs="http://www.w3.org/2001/XMLSchema" xmlns:p="http://schemas.microsoft.com/office/2006/metadata/properties" xmlns:ns3="9dcd86c4-82df-476c-98aa-c53a6c8b2b60" targetNamespace="http://schemas.microsoft.com/office/2006/metadata/properties" ma:root="true" ma:fieldsID="159f5886e7975dc040466e498528808a" ns3:_="">
    <xsd:import namespace="9dcd86c4-82df-476c-98aa-c53a6c8b2b6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d86c4-82df-476c-98aa-c53a6c8b2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D3FC7A-FFF7-41E0-8AC5-43045F0537E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9dcd86c4-82df-476c-98aa-c53a6c8b2b60"/>
    <ds:schemaRef ds:uri="http://www.w3.org/XML/1998/namespace"/>
  </ds:schemaRefs>
</ds:datastoreItem>
</file>

<file path=customXml/itemProps2.xml><?xml version="1.0" encoding="utf-8"?>
<ds:datastoreItem xmlns:ds="http://schemas.openxmlformats.org/officeDocument/2006/customXml" ds:itemID="{5D70B2FF-9935-4BD6-9480-98583F27B788}">
  <ds:schemaRefs>
    <ds:schemaRef ds:uri="http://schemas.microsoft.com/sharepoint/v3/contenttype/forms"/>
  </ds:schemaRefs>
</ds:datastoreItem>
</file>

<file path=customXml/itemProps3.xml><?xml version="1.0" encoding="utf-8"?>
<ds:datastoreItem xmlns:ds="http://schemas.openxmlformats.org/officeDocument/2006/customXml" ds:itemID="{B4A0CC53-1FF2-4C15-9422-558A166057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d86c4-82df-476c-98aa-c53a6c8b2b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CAWD PPT Template</Template>
  <TotalTime>2697</TotalTime>
  <Words>1070</Words>
  <Application>Microsoft Office PowerPoint</Application>
  <PresentationFormat>Widescreen</PresentationFormat>
  <Paragraphs>115</Paragraphs>
  <Slides>26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Lora</vt:lpstr>
      <vt:lpstr>Times New Roman</vt:lpstr>
      <vt:lpstr>Work sans</vt:lpstr>
      <vt:lpstr>CALS PPT Template 16x9 White Bgrd</vt:lpstr>
      <vt:lpstr>Agricultural Workforce Outlook: How Demographics, Technology, and Markets are Transforming Farm Labor  </vt:lpstr>
      <vt:lpstr>Key Topics</vt:lpstr>
      <vt:lpstr>10 Year U.S. Unemployment Rate</vt:lpstr>
      <vt:lpstr>New York’s Unauthorized Population is Shrinking</vt:lpstr>
      <vt:lpstr>How does Pew Research Center come up with these numbers?</vt:lpstr>
      <vt:lpstr>Fewer Young Mexicans Looking for Work</vt:lpstr>
      <vt:lpstr>Mexico: A Stable Population</vt:lpstr>
      <vt:lpstr>Guatemala: Still growing but slowing</vt:lpstr>
      <vt:lpstr>United States of America</vt:lpstr>
      <vt:lpstr>PowerPoint Presentation</vt:lpstr>
      <vt:lpstr>Mexico’s GDP in Current U.S. $ 1960-2017 Source: World Bank</vt:lpstr>
      <vt:lpstr>H-2A The Temporary Agricultural Guestworker Program</vt:lpstr>
      <vt:lpstr>High-Level Overview of the H-2A Process</vt:lpstr>
      <vt:lpstr>H-2A Process Flowchart</vt:lpstr>
      <vt:lpstr>New York H-2A Growth</vt:lpstr>
      <vt:lpstr>U.S.  H-2A Growth</vt:lpstr>
      <vt:lpstr>H-2A Employees in New York</vt:lpstr>
      <vt:lpstr>A Shrinking Population(?): Jamaica</vt:lpstr>
      <vt:lpstr>The Challenge</vt:lpstr>
      <vt:lpstr>Labor Availability is a Major Driver of Change</vt:lpstr>
      <vt:lpstr>Mechanization Bridging to Automation</vt:lpstr>
      <vt:lpstr>Replacing Manual Labor</vt:lpstr>
      <vt:lpstr>Dairy Automation</vt:lpstr>
      <vt:lpstr>Robot Capabilities</vt:lpstr>
      <vt:lpstr>Robotic Outlook</vt:lpstr>
      <vt:lpstr>The Agricultural Workforce of the Future</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Employee Onboarding: The First Step to Develop and Retain the Best People</dc:title>
  <dc:creator>Richard Stup</dc:creator>
  <cp:lastModifiedBy>Richard Stup</cp:lastModifiedBy>
  <cp:revision>109</cp:revision>
  <cp:lastPrinted>2019-05-13T18:28:58Z</cp:lastPrinted>
  <dcterms:created xsi:type="dcterms:W3CDTF">2019-01-03T19:01:20Z</dcterms:created>
  <dcterms:modified xsi:type="dcterms:W3CDTF">2019-10-17T01:51:24Z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0x010100088BF5973CDBB143AE2D58452AF11E4D</vt:lpwstr>
  </property>
</Properties>
</file>